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71" r:id="rId4"/>
    <p:sldMasterId id="2147483737" r:id="rId5"/>
    <p:sldMasterId id="2147483826" r:id="rId6"/>
    <p:sldMasterId id="2147483674" r:id="rId7"/>
    <p:sldMasterId id="2147484804" r:id="rId8"/>
    <p:sldMasterId id="2147484229" r:id="rId9"/>
    <p:sldMasterId id="2147483672" r:id="rId10"/>
    <p:sldMasterId id="2147484978" r:id="rId11"/>
    <p:sldMasterId id="2147484987" r:id="rId12"/>
    <p:sldMasterId id="2147485000" r:id="rId13"/>
    <p:sldMasterId id="2147485009" r:id="rId14"/>
    <p:sldMasterId id="2147485020" r:id="rId15"/>
  </p:sldMasterIdLst>
  <p:notesMasterIdLst>
    <p:notesMasterId r:id="rId53"/>
  </p:notesMasterIdLst>
  <p:sldIdLst>
    <p:sldId id="2011" r:id="rId16"/>
    <p:sldId id="2012" r:id="rId17"/>
    <p:sldId id="2146846447" r:id="rId18"/>
    <p:sldId id="2146846494" r:id="rId19"/>
    <p:sldId id="2146846496" r:id="rId20"/>
    <p:sldId id="2146846498" r:id="rId21"/>
    <p:sldId id="2146846500" r:id="rId22"/>
    <p:sldId id="2146846501" r:id="rId23"/>
    <p:sldId id="2146846495" r:id="rId24"/>
    <p:sldId id="2146846505" r:id="rId25"/>
    <p:sldId id="2146846507" r:id="rId26"/>
    <p:sldId id="2146846510" r:id="rId27"/>
    <p:sldId id="2146846508" r:id="rId28"/>
    <p:sldId id="2146846509" r:id="rId29"/>
    <p:sldId id="2146846511" r:id="rId30"/>
    <p:sldId id="2146846512" r:id="rId31"/>
    <p:sldId id="2146846513" r:id="rId32"/>
    <p:sldId id="2146846431" r:id="rId33"/>
    <p:sldId id="2146846502" r:id="rId34"/>
    <p:sldId id="257" r:id="rId35"/>
    <p:sldId id="258" r:id="rId36"/>
    <p:sldId id="259" r:id="rId37"/>
    <p:sldId id="2146846504" r:id="rId38"/>
    <p:sldId id="261" r:id="rId39"/>
    <p:sldId id="2214" r:id="rId40"/>
    <p:sldId id="2146846488" r:id="rId41"/>
    <p:sldId id="2146846491" r:id="rId42"/>
    <p:sldId id="2146846472" r:id="rId43"/>
    <p:sldId id="2146846514" r:id="rId44"/>
    <p:sldId id="2146846515" r:id="rId45"/>
    <p:sldId id="2146846516" r:id="rId46"/>
    <p:sldId id="2146846517" r:id="rId47"/>
    <p:sldId id="2146846452" r:id="rId48"/>
    <p:sldId id="1621" r:id="rId49"/>
    <p:sldId id="2146846451" r:id="rId50"/>
    <p:sldId id="2146846406" r:id="rId51"/>
    <p:sldId id="272"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A58519-10BA-471B-8BAD-22FBA3EA9495}">
          <p14:sldIdLst>
            <p14:sldId id="2011"/>
            <p14:sldId id="2012"/>
            <p14:sldId id="2146846447"/>
            <p14:sldId id="2146846494"/>
            <p14:sldId id="2146846496"/>
            <p14:sldId id="2146846498"/>
            <p14:sldId id="2146846500"/>
            <p14:sldId id="2146846501"/>
            <p14:sldId id="2146846495"/>
            <p14:sldId id="2146846505"/>
            <p14:sldId id="2146846507"/>
            <p14:sldId id="2146846510"/>
            <p14:sldId id="2146846508"/>
            <p14:sldId id="2146846509"/>
            <p14:sldId id="2146846511"/>
            <p14:sldId id="2146846512"/>
            <p14:sldId id="2146846513"/>
          </p14:sldIdLst>
        </p14:section>
        <p14:section name="Untitled Section" id="{A8BF03C9-CC8A-47E0-8DB3-EEBDAF9BD2F3}">
          <p14:sldIdLst>
            <p14:sldId id="2146846431"/>
            <p14:sldId id="2146846502"/>
            <p14:sldId id="257"/>
            <p14:sldId id="258"/>
            <p14:sldId id="259"/>
            <p14:sldId id="2146846504"/>
            <p14:sldId id="261"/>
            <p14:sldId id="2214"/>
            <p14:sldId id="2146846488"/>
            <p14:sldId id="2146846491"/>
            <p14:sldId id="2146846472"/>
            <p14:sldId id="2146846514"/>
            <p14:sldId id="2146846515"/>
            <p14:sldId id="2146846516"/>
            <p14:sldId id="2146846517"/>
            <p14:sldId id="2146846452"/>
            <p14:sldId id="1621"/>
            <p14:sldId id="2146846451"/>
            <p14:sldId id="2146846406"/>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682F34-C0AE-5E41-AC04-DBF0B5D1DD04}" name="Sean Laberee" initials="SL" userId="S::seanla@microsoft.com::ed266016-6266-43b2-941e-f2181c61f238" providerId="AD"/>
  <p188:author id="{4B02D63A-DFB1-1EEA-7640-5136D0C65A7B}" name="Shanbo Lu" initials="SL" userId="S::shlu@microsoft.com::e5fec3c8-71b0-4bbc-a512-36209d8a21f1" providerId="AD"/>
  <p188:author id="{39A4A072-EAA8-D455-671D-0C33A799EEFD}" name="Wenjun Gong" initials="WG" userId="S::wegon@microsoft.com::e155189a-a47d-4f4c-9d28-c43148553887" providerId="AD"/>
  <p188:author id="{9998F675-D93A-1B31-BA6A-31A5B5DAE9AD}" name="Linda Lu Cannon" initials="LC" userId="S::lindalu@microsoft.com::458ce4a4-ddb0-4972-91c6-cecceba7744e" providerId="AD"/>
  <p188:author id="{E4FBA784-752E-A73D-6BE7-6191C257CE5D}" name="Keyur Patel" initials="KP" userId="S::kepatel@microsoft.com::2e3258ef-dfab-400b-9ad3-d92ac47047db" providerId="AD"/>
  <p188:author id="{EA6F5992-EC68-B8B3-7484-6AB68C7D3A6A}" name="David Chesnut" initials="DC" userId="S::davech@microsoft.com::f2848d9b-e14b-42b2-a867-80b9922f67d4" providerId="AD"/>
  <p188:author id="{C0A7EDA4-1357-F0E1-3630-AB7CF82806F6}" name="Sirui Sun" initials="SS" userId="S::siruisun@microsoft.com::37a18bdb-1fd7-4fd9-bc67-a2910cec6185" providerId="AD"/>
  <p188:author id="{85249FB1-C04B-5382-012F-CCDD723F2906}" name="Jeremy Yoo" initials="JY" userId="S::jeremy@microsoft.com::6b862ece-da50-4a82-8a5b-b749172bef80" providerId="AD"/>
  <p188:author id="{9C1047CD-FFF1-DD88-B066-CE16EEDA2B25}" name="Juan Balmori Labra" initials="JL" userId="S::juanbl@microsoft.com::3cdb4f1c-6f52-4b2a-a793-715531a7fce3" providerId="AD"/>
  <p188:author id="{1B555DD1-78B4-DD42-84DF-634452A7C5F3}" name="Sylvia Okafor" initials="SO" userId="S::sokafor@microsoft.com::fd71b0d2-bb79-44de-a92e-cd5203eea39c" providerId="AD"/>
  <p188:author id="{DBA1F3DB-357F-0FC7-B52F-82B722812618}" name="Raymond Lu" initials="RL" userId="Raymond Lu"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bo Lu" initials="SL" lastIdx="2" clrIdx="0">
    <p:extLst>
      <p:ext uri="{19B8F6BF-5375-455C-9EA6-DF929625EA0E}">
        <p15:presenceInfo xmlns:p15="http://schemas.microsoft.com/office/powerpoint/2012/main" userId="S::shlu@microsoft.com::e5fec3c8-71b0-4bbc-a512-36209d8a21f1" providerId="AD"/>
      </p:ext>
    </p:extLst>
  </p:cmAuthor>
  <p:cmAuthor id="2" name="Juan Balmori Labra" initials="JL" lastIdx="1" clrIdx="1">
    <p:extLst>
      <p:ext uri="{19B8F6BF-5375-455C-9EA6-DF929625EA0E}">
        <p15:presenceInfo xmlns:p15="http://schemas.microsoft.com/office/powerpoint/2012/main" userId="S::juanbl@microsoft.com::3cdb4f1c-6f52-4b2a-a793-715531a7f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AE6"/>
    <a:srgbClr val="03787C"/>
    <a:srgbClr val="0078D4"/>
    <a:srgbClr val="71AD47"/>
    <a:srgbClr val="24464E"/>
    <a:srgbClr val="217346"/>
    <a:srgbClr val="3F487F"/>
    <a:srgbClr val="C3C3C4"/>
    <a:srgbClr val="CFCCC9"/>
    <a:srgbClr val="C5C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51B62-331C-4E9C-BCFD-2436B3B8345C}"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7F525-00EC-4CE6-9381-C4BFFC3F0057}" type="slidenum">
              <a:rPr lang="en-US" smtClean="0"/>
              <a:t>‹#›</a:t>
            </a:fld>
            <a:endParaRPr lang="en-US"/>
          </a:p>
        </p:txBody>
      </p:sp>
    </p:spTree>
    <p:extLst>
      <p:ext uri="{BB962C8B-B14F-4D97-AF65-F5344CB8AC3E}">
        <p14:creationId xmlns:p14="http://schemas.microsoft.com/office/powerpoint/2010/main" val="338408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office/dev/add-ins/outlook/delegate-access?tabs=window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37</a:t>
            </a:fld>
            <a:endParaRPr lang="en-US"/>
          </a:p>
        </p:txBody>
      </p:sp>
    </p:spTree>
    <p:extLst>
      <p:ext uri="{BB962C8B-B14F-4D97-AF65-F5344CB8AC3E}">
        <p14:creationId xmlns:p14="http://schemas.microsoft.com/office/powerpoint/2010/main" val="87610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B7F525-00EC-4CE6-9381-C4BFFC3F0057}" type="slidenum">
              <a:rPr lang="en-US" smtClean="0"/>
              <a:t>8</a:t>
            </a:fld>
            <a:endParaRPr lang="en-US"/>
          </a:p>
        </p:txBody>
      </p:sp>
    </p:spTree>
    <p:extLst>
      <p:ext uri="{BB962C8B-B14F-4D97-AF65-F5344CB8AC3E}">
        <p14:creationId xmlns:p14="http://schemas.microsoft.com/office/powerpoint/2010/main" val="333584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Enable shared folders and shared mailbox scenarios in an Outlook add-in - Office Add-ins | Microsoft Docs</a:t>
            </a:r>
            <a:endParaRPr lang="en-US"/>
          </a:p>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15</a:t>
            </a:fld>
            <a:endParaRPr lang="en-US"/>
          </a:p>
        </p:txBody>
      </p:sp>
    </p:spTree>
    <p:extLst>
      <p:ext uri="{BB962C8B-B14F-4D97-AF65-F5344CB8AC3E}">
        <p14:creationId xmlns:p14="http://schemas.microsoft.com/office/powerpoint/2010/main" val="356624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18</a:t>
            </a:fld>
            <a:endParaRPr lang="en-US"/>
          </a:p>
        </p:txBody>
      </p:sp>
    </p:spTree>
    <p:extLst>
      <p:ext uri="{BB962C8B-B14F-4D97-AF65-F5344CB8AC3E}">
        <p14:creationId xmlns:p14="http://schemas.microsoft.com/office/powerpoint/2010/main" val="339432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Middle-tier is the confidential client (just mention)</a:t>
            </a:r>
          </a:p>
          <a:p>
            <a:r>
              <a:rPr lang="en-US"/>
              <a:t>Add-in is the public client.</a:t>
            </a:r>
          </a:p>
        </p:txBody>
      </p:sp>
      <p:sp>
        <p:nvSpPr>
          <p:cNvPr id="4" name="Slide Number Placeholder 3"/>
          <p:cNvSpPr>
            <a:spLocks noGrp="1"/>
          </p:cNvSpPr>
          <p:nvPr>
            <p:ph type="sldNum" sz="quarter" idx="5"/>
          </p:nvPr>
        </p:nvSpPr>
        <p:spPr/>
        <p:txBody>
          <a:bodyPr/>
          <a:lstStyle/>
          <a:p>
            <a:fld id="{64B7F525-00EC-4CE6-9381-C4BFFC3F0057}" type="slidenum">
              <a:rPr lang="en-US" smtClean="0"/>
              <a:t>22</a:t>
            </a:fld>
            <a:endParaRPr lang="en-US"/>
          </a:p>
        </p:txBody>
      </p:sp>
    </p:spTree>
    <p:extLst>
      <p:ext uri="{BB962C8B-B14F-4D97-AF65-F5344CB8AC3E}">
        <p14:creationId xmlns:p14="http://schemas.microsoft.com/office/powerpoint/2010/main" val="247486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7/26/2022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7/26/2022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7/26/2022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53.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7.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8.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9.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ll Title Slide">
    <p:spTree>
      <p:nvGrpSpPr>
        <p:cNvPr id="1" name=""/>
        <p:cNvGrpSpPr/>
        <p:nvPr/>
      </p:nvGrpSpPr>
      <p:grpSpPr>
        <a:xfrm>
          <a:off x="0" y="0"/>
          <a:ext cx="0" cy="0"/>
          <a:chOff x="0" y="0"/>
          <a:chExt cx="0" cy="0"/>
        </a:xfrm>
      </p:grpSpPr>
      <p:pic>
        <p:nvPicPr>
          <p:cNvPr id="3" name="Picture 2" descr="A group of people sitting at a desk&#10;&#10;Description generated with very high confidence">
            <a:extLst>
              <a:ext uri="{FF2B5EF4-FFF2-40B4-BE49-F238E27FC236}">
                <a16:creationId xmlns:a16="http://schemas.microsoft.com/office/drawing/2014/main" id="{A5E40A75-70AB-4518-B277-A099C5BFB16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0048"/>
            <a:ext cx="12192000" cy="6858000"/>
          </a:xfrm>
          <a:prstGeom prst="rect">
            <a:avLst/>
          </a:prstGeom>
        </p:spPr>
      </p:pic>
      <p:sp>
        <p:nvSpPr>
          <p:cNvPr id="8" name="Rectangle 7">
            <a:extLst>
              <a:ext uri="{FF2B5EF4-FFF2-40B4-BE49-F238E27FC236}">
                <a16:creationId xmlns:a16="http://schemas.microsoft.com/office/drawing/2014/main" id="{E8B8CA25-8E75-4DBD-9EEF-261D657EDF67}"/>
              </a:ext>
            </a:extLst>
          </p:cNvPr>
          <p:cNvSpPr/>
          <p:nvPr userDrawn="1"/>
        </p:nvSpPr>
        <p:spPr>
          <a:xfrm>
            <a:off x="0" y="-10048"/>
            <a:ext cx="7785278" cy="6858000"/>
          </a:xfrm>
          <a:prstGeom prst="rect">
            <a:avLst/>
          </a:prstGeom>
          <a:gradFill flip="none" rotWithShape="1">
            <a:gsLst>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6" name="Picture 5">
            <a:extLst>
              <a:ext uri="{FF2B5EF4-FFF2-40B4-BE49-F238E27FC236}">
                <a16:creationId xmlns:a16="http://schemas.microsoft.com/office/drawing/2014/main" id="{FF021917-D0B1-4ED2-8799-9112AAC88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sp>
        <p:nvSpPr>
          <p:cNvPr id="7" name="TextBox 6">
            <a:extLst>
              <a:ext uri="{FF2B5EF4-FFF2-40B4-BE49-F238E27FC236}">
                <a16:creationId xmlns:a16="http://schemas.microsoft.com/office/drawing/2014/main" id="{12B83514-8227-42D7-AA50-F39F0FDFAD4A}"/>
              </a:ext>
            </a:extLst>
          </p:cNvPr>
          <p:cNvSpPr txBox="1"/>
          <p:nvPr userDrawn="1"/>
        </p:nvSpPr>
        <p:spPr>
          <a:xfrm>
            <a:off x="133081" y="184598"/>
            <a:ext cx="396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Office Add-ins</a:t>
            </a:r>
          </a:p>
        </p:txBody>
      </p:sp>
    </p:spTree>
    <p:extLst>
      <p:ext uri="{BB962C8B-B14F-4D97-AF65-F5344CB8AC3E}">
        <p14:creationId xmlns:p14="http://schemas.microsoft.com/office/powerpoint/2010/main" val="15944769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217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022F610-5124-4560-B83B-9150A1BF77B3}"/>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8798884C-963E-4AB7-8DFC-B3AB41C43132}"/>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B775B133-9191-4513-8EC8-847CA82F4139}"/>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F6123CCC-BA00-4EFB-A56F-C33127D1A7D4}"/>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235B945C-4350-4B93-B605-080BDC2C2AE6}"/>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E289C108-C696-4F51-9AFB-17710E0A6CF5}"/>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093517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3131EA02-42F8-4488-919E-1137F2CD3C9B}"/>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B051A867-7BB3-452E-8C4E-3AF999622480}"/>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FF26FCE1-A14B-4942-8668-7CE5D1F90D90}"/>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B784D3A-EBD2-429D-BC50-98450709CADD}"/>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ED0A563A-8556-4451-9352-1FAEE7EA45FE}"/>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B460DD7E-8D10-4E5D-ABAB-499D394C8BE7}"/>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996768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494645B-AFD8-4CD5-B3AB-AB222F7EA0BD}"/>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A4890D75-7CEF-4D24-95F5-A55CBCB23531}"/>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474197D-D68B-4EBC-B831-B2ABBAE1DAD3}"/>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37836E0F-03B0-46C3-BD00-9A3551E5364B}"/>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D5F648A3-9DC4-4424-B144-7D52B88A23F5}"/>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753389B9-637F-4ECE-891A-ACDBCEF21E2F}"/>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68636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A0A8C87-EC5D-48A9-959A-B539309FB19F}"/>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47ABB69F-186A-486C-B615-B31BC4870703}"/>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0D6720D3-5695-4EBB-8A0C-BE3A6009285C}"/>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C3D461E9-65B1-4993-AFC8-919E2973878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503C9C5F-91EA-432C-8123-12EEB3A4B1A3}"/>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A58996CF-76E6-4BB5-B92C-E0B7E465941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1649375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7138774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3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7102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9109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69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75642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61363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77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5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6940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35-5D35-4E42-8654-2D3F62876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6F0AB-F6A6-47F6-ADF0-6A995E80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1EAC0-A6AA-4F02-BCC1-3689FF3F6767}"/>
              </a:ext>
            </a:extLst>
          </p:cNvPr>
          <p:cNvSpPr>
            <a:spLocks noGrp="1"/>
          </p:cNvSpPr>
          <p:nvPr>
            <p:ph type="dt" sz="half" idx="10"/>
          </p:nvPr>
        </p:nvSpPr>
        <p:spPr/>
        <p:txBody>
          <a:bodyPr/>
          <a:lstStyle/>
          <a:p>
            <a:fld id="{EAB716E3-8F69-4CFB-938F-BDB2636B6338}" type="datetimeFigureOut">
              <a:rPr lang="en-US" smtClean="0"/>
              <a:t>7/26/2022</a:t>
            </a:fld>
            <a:endParaRPr lang="en-US"/>
          </a:p>
        </p:txBody>
      </p:sp>
      <p:sp>
        <p:nvSpPr>
          <p:cNvPr id="5" name="Footer Placeholder 4">
            <a:extLst>
              <a:ext uri="{FF2B5EF4-FFF2-40B4-BE49-F238E27FC236}">
                <a16:creationId xmlns:a16="http://schemas.microsoft.com/office/drawing/2014/main" id="{6D115EB8-7D44-4217-AE39-E7E3F41AF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A264-431B-4324-90B1-34DC26D59204}"/>
              </a:ext>
            </a:extLst>
          </p:cNvPr>
          <p:cNvSpPr>
            <a:spLocks noGrp="1"/>
          </p:cNvSpPr>
          <p:nvPr>
            <p:ph type="sldNum" sz="quarter" idx="12"/>
          </p:nvPr>
        </p:nvSpPr>
        <p:spPr/>
        <p:txBody>
          <a:bodyPr/>
          <a:lstStyle/>
          <a:p>
            <a:fld id="{05E97E0F-FF11-4766-97BA-DE02ACB5FA58}" type="slidenum">
              <a:rPr lang="en-US" smtClean="0"/>
              <a:t>‹#›</a:t>
            </a:fld>
            <a:endParaRPr lang="en-US"/>
          </a:p>
        </p:txBody>
      </p:sp>
    </p:spTree>
    <p:extLst>
      <p:ext uri="{BB962C8B-B14F-4D97-AF65-F5344CB8AC3E}">
        <p14:creationId xmlns:p14="http://schemas.microsoft.com/office/powerpoint/2010/main" val="322364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5248-7E59-479E-8616-66C6C11B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7AA29-C2D3-45C6-A9DC-1929243D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3F61D-482B-4799-88FE-0DB8FE3772B3}"/>
              </a:ext>
            </a:extLst>
          </p:cNvPr>
          <p:cNvSpPr>
            <a:spLocks noGrp="1"/>
          </p:cNvSpPr>
          <p:nvPr>
            <p:ph type="dt" sz="half" idx="10"/>
          </p:nvPr>
        </p:nvSpPr>
        <p:spPr/>
        <p:txBody>
          <a:bodyPr/>
          <a:lstStyle/>
          <a:p>
            <a:fld id="{BFE26F88-106B-424D-9962-AE31AEAD8E14}" type="datetimeFigureOut">
              <a:rPr lang="en-US" smtClean="0"/>
              <a:t>7/26/2022</a:t>
            </a:fld>
            <a:endParaRPr lang="en-US"/>
          </a:p>
        </p:txBody>
      </p:sp>
      <p:sp>
        <p:nvSpPr>
          <p:cNvPr id="5" name="Footer Placeholder 4">
            <a:extLst>
              <a:ext uri="{FF2B5EF4-FFF2-40B4-BE49-F238E27FC236}">
                <a16:creationId xmlns:a16="http://schemas.microsoft.com/office/drawing/2014/main" id="{4AC17B3F-C54D-4EDA-877A-B429FE723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7787-6E61-46BA-B3B4-1814A92325D6}"/>
              </a:ext>
            </a:extLst>
          </p:cNvPr>
          <p:cNvSpPr>
            <a:spLocks noGrp="1"/>
          </p:cNvSpPr>
          <p:nvPr>
            <p:ph type="sldNum" sz="quarter" idx="12"/>
          </p:nvPr>
        </p:nvSpPr>
        <p:spPr/>
        <p:txBody>
          <a:bodyPr/>
          <a:lstStyle/>
          <a:p>
            <a:fld id="{F39FC9E8-65AC-42C9-BA31-EDC5A68D81EB}" type="slidenum">
              <a:rPr lang="en-US" smtClean="0"/>
              <a:t>‹#›</a:t>
            </a:fld>
            <a:endParaRPr lang="en-US"/>
          </a:p>
        </p:txBody>
      </p:sp>
    </p:spTree>
    <p:extLst>
      <p:ext uri="{BB962C8B-B14F-4D97-AF65-F5344CB8AC3E}">
        <p14:creationId xmlns:p14="http://schemas.microsoft.com/office/powerpoint/2010/main" val="10496198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669-FE97-445E-AF5C-04729C73A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0481B8-9848-4551-B768-8CCF7FEE984D}"/>
              </a:ext>
            </a:extLst>
          </p:cNvPr>
          <p:cNvSpPr>
            <a:spLocks noGrp="1"/>
          </p:cNvSpPr>
          <p:nvPr>
            <p:ph type="dt" sz="half" idx="10"/>
          </p:nvPr>
        </p:nvSpPr>
        <p:spPr/>
        <p:txBody>
          <a:bodyPr/>
          <a:lstStyle/>
          <a:p>
            <a:fld id="{725C5CED-6F73-4699-942A-73154A2054D2}" type="datetimeFigureOut">
              <a:rPr lang="en-US" smtClean="0"/>
              <a:t>7/26/2022</a:t>
            </a:fld>
            <a:endParaRPr lang="en-US"/>
          </a:p>
        </p:txBody>
      </p:sp>
      <p:sp>
        <p:nvSpPr>
          <p:cNvPr id="4" name="Footer Placeholder 3">
            <a:extLst>
              <a:ext uri="{FF2B5EF4-FFF2-40B4-BE49-F238E27FC236}">
                <a16:creationId xmlns:a16="http://schemas.microsoft.com/office/drawing/2014/main" id="{DC2E0CEC-8F97-4679-9B3B-2A867F379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4E7CF-A6A2-48FB-A698-2C10B239311D}"/>
              </a:ext>
            </a:extLst>
          </p:cNvPr>
          <p:cNvSpPr>
            <a:spLocks noGrp="1"/>
          </p:cNvSpPr>
          <p:nvPr>
            <p:ph type="sldNum" sz="quarter" idx="12"/>
          </p:nvPr>
        </p:nvSpPr>
        <p:spPr/>
        <p:txBody>
          <a:bodyPr/>
          <a:lstStyle/>
          <a:p>
            <a:fld id="{0A33BB9F-30A2-4B1C-B80B-20BC44CF2923}" type="slidenum">
              <a:rPr lang="en-US" smtClean="0"/>
              <a:t>‹#›</a:t>
            </a:fld>
            <a:endParaRPr lang="en-US"/>
          </a:p>
        </p:txBody>
      </p:sp>
    </p:spTree>
    <p:extLst>
      <p:ext uri="{BB962C8B-B14F-4D97-AF65-F5344CB8AC3E}">
        <p14:creationId xmlns:p14="http://schemas.microsoft.com/office/powerpoint/2010/main" val="39746614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7/26/2022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3879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54020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5211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356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6114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115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3160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266335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4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677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83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8799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753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20437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9894652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70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349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007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510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10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814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647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5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605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E9E-3806-4B47-A427-FD9286B04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3814-03A3-44BF-ABE0-40A74B247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58010-85C9-4367-AB7B-F2F2BD745F53}"/>
              </a:ext>
            </a:extLst>
          </p:cNvPr>
          <p:cNvSpPr>
            <a:spLocks noGrp="1"/>
          </p:cNvSpPr>
          <p:nvPr>
            <p:ph type="dt" sz="half" idx="10"/>
          </p:nvPr>
        </p:nvSpPr>
        <p:spPr/>
        <p:txBody>
          <a:bodyPr/>
          <a:lstStyle/>
          <a:p>
            <a:fld id="{4509A250-FF31-4206-8172-F9D3106AACB1}" type="datetimeFigureOut">
              <a:rPr lang="en-US" smtClean="0"/>
              <a:t>7/26/2022</a:t>
            </a:fld>
            <a:endParaRPr lang="en-US"/>
          </a:p>
        </p:txBody>
      </p:sp>
      <p:sp>
        <p:nvSpPr>
          <p:cNvPr id="5" name="Footer Placeholder 4">
            <a:extLst>
              <a:ext uri="{FF2B5EF4-FFF2-40B4-BE49-F238E27FC236}">
                <a16:creationId xmlns:a16="http://schemas.microsoft.com/office/drawing/2014/main" id="{5F218734-3AB3-4AE2-BF96-ADB995A9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971D-94CF-4C00-8C2D-E0339C0E07E6}"/>
              </a:ext>
            </a:extLst>
          </p:cNvPr>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76262263"/>
      </p:ext>
    </p:extLst>
  </p:cSld>
  <p:clrMapOvr>
    <a:masterClrMapping/>
  </p:clrMapOvr>
  <p:extLst>
    <p:ext uri="{DCECCB84-F9BA-43D5-87BE-67443E8EF086}">
      <p15:sldGuideLst xmlns:p15="http://schemas.microsoft.com/office/powerpoint/2012/main">
        <p15:guide id="1" pos="296" userDrawn="1">
          <p15:clr>
            <a:srgbClr val="CCCCCC"/>
          </p15:clr>
        </p15:guide>
        <p15:guide id="2" pos="7560"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96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79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9686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57433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80398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8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504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8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4159497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0704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34110361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9111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520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3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425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466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776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518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8228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903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430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1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24700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445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400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10181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7430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065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08980" y="0"/>
            <a:ext cx="6783020" cy="6856412"/>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210312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print">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60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1594"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0007" y="1440434"/>
            <a:ext cx="5367528"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9255"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6650" y="1440434"/>
            <a:ext cx="5367528"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8263"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8263" y="1440434"/>
            <a:ext cx="3475037"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64290"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64289" y="1440434"/>
            <a:ext cx="3475037"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40001"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40002" y="1440434"/>
            <a:ext cx="3472432" cy="3474720"/>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701"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3701" y="1440434"/>
            <a:ext cx="2532888" cy="2532888"/>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4996"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4996" y="1440434"/>
            <a:ext cx="2529197" cy="2532888"/>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6292"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9985" y="1440434"/>
            <a:ext cx="2529195" cy="2532888"/>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7588"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7588" y="1444779"/>
            <a:ext cx="2529195" cy="2532888"/>
          </a:xfrm>
          <a:blipFill>
            <a:blip r:embed="rId5"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7540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4" name="Text Placeholder 3"/>
          <p:cNvSpPr>
            <a:spLocks noGrp="1"/>
          </p:cNvSpPr>
          <p:nvPr>
            <p:ph type="body" sz="quarter" idx="10"/>
          </p:nvPr>
        </p:nvSpPr>
        <p:spPr>
          <a:xfrm>
            <a:off x="586390" y="1434370"/>
            <a:ext cx="11018520" cy="1785104"/>
          </a:xfrm>
        </p:spPr>
        <p:txBody>
          <a:bodyPr wrap="square">
            <a:spAutoFit/>
          </a:bodyPr>
          <a:lstStyle>
            <a:lvl1pPr marL="0" indent="0">
              <a:buNone/>
              <a:defRPr sz="2000"/>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56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94149143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5790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671151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print">
            <a:extLst>
              <a:ext uri="{28A0092B-C50C-407E-A947-70E740481C1C}">
                <a14:useLocalDpi xmlns:a14="http://schemas.microsoft.com/office/drawing/2010/main" val="0"/>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print">
            <a:extLst>
              <a:ext uri="{28A0092B-C50C-407E-A947-70E740481C1C}">
                <a14:useLocalDpi xmlns:a14="http://schemas.microsoft.com/office/drawing/2010/main" val="0"/>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43841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07315932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567625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9313850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74761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8559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82532435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 Page - Ligh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72EFE-4229-4F5E-9AF0-6EC15C7DFC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54AA126A-3BCE-49BC-812B-698BC0BE4402}"/>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135246559"/>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Page - Ligh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BB98E-CFC9-44F8-ACE5-FA0FA4317E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BCF32650-D5AC-41B7-956C-F4D688A49D1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82472977"/>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ver Page - Ligh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24AB-3817-4069-A03E-001AC12ED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BCE4E31-E78C-4DA4-B3C7-10EADF857D56}"/>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736120506"/>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age - Ligh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589A6-874B-4E99-8730-0B1A46AE0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D169137-56C5-4570-9CD3-EB97FCE6F26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4842525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99732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593409F-2E46-4A3D-AC5A-7B57D69696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5BCE83-C3BB-46CE-9742-3BAC948C05ED}"/>
              </a:ext>
            </a:extLst>
          </p:cNvPr>
          <p:cNvSpPr>
            <a:spLocks noGrp="1"/>
          </p:cNvSpPr>
          <p:nvPr>
            <p:ph type="title" hasCustomPrompt="1"/>
          </p:nvPr>
        </p:nvSpPr>
        <p:spPr>
          <a:xfrm>
            <a:off x="675248" y="3046825"/>
            <a:ext cx="11200545" cy="876885"/>
          </a:xfrm>
        </p:spPr>
        <p:txBody>
          <a:bodyPr anchor="ctr"/>
          <a:lstStyle>
            <a:lvl1pPr>
              <a:defRPr sz="5500"/>
            </a:lvl1pPr>
          </a:lstStyle>
          <a:p>
            <a:r>
              <a:rPr lang="en-US"/>
              <a:t>CHAPTER</a:t>
            </a:r>
            <a:endParaRPr lang="en-GB"/>
          </a:p>
        </p:txBody>
      </p:sp>
      <p:pic>
        <p:nvPicPr>
          <p:cNvPr id="5" name="Graphic 4">
            <a:extLst>
              <a:ext uri="{FF2B5EF4-FFF2-40B4-BE49-F238E27FC236}">
                <a16:creationId xmlns:a16="http://schemas.microsoft.com/office/drawing/2014/main" id="{AE6F9215-0440-45E8-9CDF-67B8BDF035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148F733F-7E76-4FA4-BB17-8545860966FD}"/>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81479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CE1BEFFC-E86F-4A8D-94B9-7D2F6D51F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87CB96C4-25D7-48BA-9564-B7743BB38901}"/>
              </a:ext>
            </a:extLst>
          </p:cNvPr>
          <p:cNvSpPr>
            <a:spLocks noGrp="1"/>
          </p:cNvSpPr>
          <p:nvPr>
            <p:ph type="body" sz="quarter" idx="10" hasCustomPrompt="1"/>
          </p:nvPr>
        </p:nvSpPr>
        <p:spPr>
          <a:xfrm>
            <a:off x="1687512" y="1865848"/>
            <a:ext cx="9791700" cy="2153183"/>
          </a:xfrm>
        </p:spPr>
        <p:txBody>
          <a:bodyPr/>
          <a:lstStyle>
            <a:lvl1pPr marL="0" indent="0">
              <a:lnSpc>
                <a:spcPct val="120000"/>
              </a:lnSpc>
              <a:buNone/>
              <a:defRPr lang="en-GB" b="0" i="0" smtClean="0">
                <a:effectLst/>
                <a:latin typeface="+mn-lt"/>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a:t>
            </a:r>
            <a:r>
              <a:rPr lang="en-GB" err="1"/>
              <a:t>nisit</a:t>
            </a:r>
            <a:r>
              <a:rPr lang="en-GB"/>
              <a:t> </a:t>
            </a:r>
            <a:r>
              <a:rPr lang="en-GB" err="1"/>
              <a:t>ut</a:t>
            </a:r>
            <a:r>
              <a:rPr lang="en-GB"/>
              <a:t> </a:t>
            </a:r>
            <a:r>
              <a:rPr lang="en-GB" err="1"/>
              <a:t>aliquip</a:t>
            </a:r>
            <a:r>
              <a:rPr lang="en-GB"/>
              <a:t>.</a:t>
            </a:r>
          </a:p>
        </p:txBody>
      </p:sp>
      <p:pic>
        <p:nvPicPr>
          <p:cNvPr id="6" name="Graphic 5">
            <a:extLst>
              <a:ext uri="{FF2B5EF4-FFF2-40B4-BE49-F238E27FC236}">
                <a16:creationId xmlns:a16="http://schemas.microsoft.com/office/drawing/2014/main" id="{E52BE331-BB1C-46D4-AF32-564B02380D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995" y="4348010"/>
            <a:ext cx="827551" cy="739928"/>
          </a:xfrm>
          <a:prstGeom prst="rect">
            <a:avLst/>
          </a:prstGeom>
        </p:spPr>
      </p:pic>
      <p:cxnSp>
        <p:nvCxnSpPr>
          <p:cNvPr id="7" name="Straight Connector 6">
            <a:extLst>
              <a:ext uri="{FF2B5EF4-FFF2-40B4-BE49-F238E27FC236}">
                <a16:creationId xmlns:a16="http://schemas.microsoft.com/office/drawing/2014/main" id="{F42278C6-74C4-4B7C-9B21-E4075FCDDDF3}"/>
              </a:ext>
            </a:extLst>
          </p:cNvPr>
          <p:cNvCxnSpPr>
            <a:cxnSpLocks/>
          </p:cNvCxnSpPr>
          <p:nvPr userDrawn="1"/>
        </p:nvCxnSpPr>
        <p:spPr>
          <a:xfrm rot="5400000">
            <a:off x="-405067" y="3345704"/>
            <a:ext cx="3563816" cy="0"/>
          </a:xfrm>
          <a:prstGeom prst="line">
            <a:avLst/>
          </a:prstGeom>
          <a:ln w="28575">
            <a:solidFill>
              <a:schemeClr val="tx2"/>
            </a:solidFill>
          </a:ln>
        </p:spPr>
        <p:style>
          <a:lnRef idx="1">
            <a:schemeClr val="accent2"/>
          </a:lnRef>
          <a:fillRef idx="0">
            <a:schemeClr val="accent2"/>
          </a:fillRef>
          <a:effectRef idx="0">
            <a:schemeClr val="accent2"/>
          </a:effectRef>
          <a:fontRef idx="minor">
            <a:schemeClr val="tx1"/>
          </a:fontRef>
        </p:style>
      </p:cxnSp>
      <p:sp>
        <p:nvSpPr>
          <p:cNvPr id="4" name="Text Placeholder 3">
            <a:extLst>
              <a:ext uri="{FF2B5EF4-FFF2-40B4-BE49-F238E27FC236}">
                <a16:creationId xmlns:a16="http://schemas.microsoft.com/office/drawing/2014/main" id="{77FC6A6C-8FA0-4BC9-8F9F-3416A51A061A}"/>
              </a:ext>
            </a:extLst>
          </p:cNvPr>
          <p:cNvSpPr>
            <a:spLocks noGrp="1"/>
          </p:cNvSpPr>
          <p:nvPr>
            <p:ph type="body" sz="quarter" idx="11" hasCustomPrompt="1"/>
          </p:nvPr>
        </p:nvSpPr>
        <p:spPr>
          <a:xfrm>
            <a:off x="1687512" y="4657632"/>
            <a:ext cx="8410295" cy="349156"/>
          </a:xfrm>
        </p:spPr>
        <p:txBody>
          <a:bodyPr>
            <a:normAutofit/>
          </a:bodyPr>
          <a:lstStyle>
            <a:lvl1pPr marL="0" indent="0" algn="r">
              <a:buNone/>
              <a:defRPr sz="2000"/>
            </a:lvl1pPr>
          </a:lstStyle>
          <a:p>
            <a:pPr lvl="0"/>
            <a:r>
              <a:rPr lang="en-GB"/>
              <a:t>Name, Title</a:t>
            </a:r>
          </a:p>
        </p:txBody>
      </p:sp>
      <p:sp>
        <p:nvSpPr>
          <p:cNvPr id="9" name="Text Placeholder 8">
            <a:extLst>
              <a:ext uri="{FF2B5EF4-FFF2-40B4-BE49-F238E27FC236}">
                <a16:creationId xmlns:a16="http://schemas.microsoft.com/office/drawing/2014/main" id="{FA220EAB-8956-43E3-80B9-E364F470A0C4}"/>
              </a:ext>
            </a:extLst>
          </p:cNvPr>
          <p:cNvSpPr>
            <a:spLocks noGrp="1"/>
          </p:cNvSpPr>
          <p:nvPr>
            <p:ph type="body" sz="quarter" idx="12" hasCustomPrompt="1"/>
          </p:nvPr>
        </p:nvSpPr>
        <p:spPr>
          <a:xfrm>
            <a:off x="1687512" y="1491871"/>
            <a:ext cx="656758" cy="583453"/>
          </a:xfrm>
        </p:spPr>
        <p:txBody>
          <a:bodyPr>
            <a:noAutofit/>
          </a:bodyPr>
          <a:lstStyle>
            <a:lvl1pPr marL="0" indent="0">
              <a:buNone/>
              <a:defRPr sz="5400">
                <a:latin typeface="+mj-lt"/>
              </a:defRPr>
            </a:lvl1pPr>
          </a:lstStyle>
          <a:p>
            <a:pPr lvl="0"/>
            <a:r>
              <a:rPr lang="en-GB"/>
              <a:t>“</a:t>
            </a:r>
          </a:p>
        </p:txBody>
      </p:sp>
      <p:sp>
        <p:nvSpPr>
          <p:cNvPr id="10" name="Text Placeholder 8">
            <a:extLst>
              <a:ext uri="{FF2B5EF4-FFF2-40B4-BE49-F238E27FC236}">
                <a16:creationId xmlns:a16="http://schemas.microsoft.com/office/drawing/2014/main" id="{CC4511D6-13CA-430D-98C0-A7C03678788B}"/>
              </a:ext>
            </a:extLst>
          </p:cNvPr>
          <p:cNvSpPr>
            <a:spLocks noGrp="1"/>
          </p:cNvSpPr>
          <p:nvPr>
            <p:ph type="body" sz="quarter" idx="13" hasCustomPrompt="1"/>
          </p:nvPr>
        </p:nvSpPr>
        <p:spPr>
          <a:xfrm>
            <a:off x="6604656" y="3804024"/>
            <a:ext cx="585042" cy="583453"/>
          </a:xfrm>
        </p:spPr>
        <p:txBody>
          <a:bodyPr>
            <a:noAutofit/>
          </a:bodyPr>
          <a:lstStyle>
            <a:lvl1pPr marL="0" indent="0">
              <a:buNone/>
              <a:defRPr sz="5400">
                <a:latin typeface="+mj-lt"/>
              </a:defRPr>
            </a:lvl1pPr>
          </a:lstStyle>
          <a:p>
            <a:pPr lvl="0"/>
            <a:r>
              <a:rPr lang="en-GB"/>
              <a:t>”</a:t>
            </a:r>
          </a:p>
        </p:txBody>
      </p:sp>
      <p:pic>
        <p:nvPicPr>
          <p:cNvPr id="11" name="Graphic 10">
            <a:extLst>
              <a:ext uri="{FF2B5EF4-FFF2-40B4-BE49-F238E27FC236}">
                <a16:creationId xmlns:a16="http://schemas.microsoft.com/office/drawing/2014/main" id="{365AFF5B-6E5B-4922-8117-68802D2AB10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2400" y="482400"/>
            <a:ext cx="2286000" cy="445062"/>
          </a:xfrm>
          <a:prstGeom prst="rect">
            <a:avLst/>
          </a:prstGeom>
        </p:spPr>
      </p:pic>
      <p:sp>
        <p:nvSpPr>
          <p:cNvPr id="2" name="Slide Number Placeholder 1">
            <a:extLst>
              <a:ext uri="{FF2B5EF4-FFF2-40B4-BE49-F238E27FC236}">
                <a16:creationId xmlns:a16="http://schemas.microsoft.com/office/drawing/2014/main" id="{A0CC9BA5-207C-4378-A2B1-AB2F85992266}"/>
              </a:ext>
            </a:extLst>
          </p:cNvPr>
          <p:cNvSpPr>
            <a:spLocks noGrp="1"/>
          </p:cNvSpPr>
          <p:nvPr>
            <p:ph type="sldNum" sz="quarter" idx="14"/>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490056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75+</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DFB4426A-9385-4CB1-9390-4066F23963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C3190374-F822-49A5-9432-2305E5F4C35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8138653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96%</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7B62577D-B09F-4E25-A0A3-1259C02169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0D420366-6064-4652-A51E-0D61509B881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2614496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FD2C1-4D42-4D05-BE4C-92EB0967FF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#1</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64002138-8E3E-4935-90D3-63A0BAD5FE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235C32B8-E14E-4AF3-9C52-D1135E6B3433}"/>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07456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F19730-F9A6-4FF0-903A-075B74510B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699247" y="1651286"/>
            <a:ext cx="10793506" cy="1593937"/>
          </a:xfrm>
        </p:spPr>
        <p:txBody>
          <a:bodyPr/>
          <a:lstStyle>
            <a:lvl1pPr algn="ctr">
              <a:defRPr sz="7200"/>
            </a:lvl1pPr>
          </a:lstStyle>
          <a:p>
            <a:r>
              <a:rPr lang="en-US"/>
              <a:t>THANK YOU</a:t>
            </a:r>
            <a:endParaRPr lang="en-GB"/>
          </a:p>
        </p:txBody>
      </p:sp>
      <p:pic>
        <p:nvPicPr>
          <p:cNvPr id="7" name="Graphic 6">
            <a:extLst>
              <a:ext uri="{FF2B5EF4-FFF2-40B4-BE49-F238E27FC236}">
                <a16:creationId xmlns:a16="http://schemas.microsoft.com/office/drawing/2014/main" id="{9D5ED953-ACD5-4D19-8F67-DB54197BC6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pic>
        <p:nvPicPr>
          <p:cNvPr id="6" name="Graphic 5">
            <a:extLst>
              <a:ext uri="{FF2B5EF4-FFF2-40B4-BE49-F238E27FC236}">
                <a16:creationId xmlns:a16="http://schemas.microsoft.com/office/drawing/2014/main" id="{443E87D6-55DC-4130-83ED-AF46428DA24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3" name="Slide Number Placeholder 2">
            <a:extLst>
              <a:ext uri="{FF2B5EF4-FFF2-40B4-BE49-F238E27FC236}">
                <a16:creationId xmlns:a16="http://schemas.microsoft.com/office/drawing/2014/main" id="{6EA4EB0A-0585-4A9B-8CA1-BDD0A8C82773}"/>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1396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40986544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46756952"/>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96212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95702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427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276216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50763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4246876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705006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5786841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02961449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514031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7968312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708105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173850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037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2313618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294378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0820924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6468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1817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1989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41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162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020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87608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9413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9913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024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83852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0480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0122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09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9378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7113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933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302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53967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521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205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72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53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41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81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94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10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213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183499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6876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9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865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625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345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29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925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362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00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276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7788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725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72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0753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187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00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514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8741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5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7/26/2022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5397124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022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758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2582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1734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625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4595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5843781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2362003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12377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9171510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6063561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59708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44820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882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40870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7923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chemeClr val="bg2">
                  <a:lumMod val="25000"/>
                  <a:alpha val="84000"/>
                </a:schemeClr>
              </a:gs>
              <a:gs pos="67000">
                <a:schemeClr val="bg2">
                  <a:lumMod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6523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8917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679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2404348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48734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84322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494592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755770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707559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401477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56165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4283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print">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7784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23087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031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774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0653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832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929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28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664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10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5910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65041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85258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464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4579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89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A25D5EF-49DF-421F-8BFF-CC40C7441DE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CCE7C6F6-C08E-40E0-83A6-6F60D9BF67B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95541A7-21C9-4896-B2A0-9DD0EAF7C420}"/>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09A8D52E-5B87-4546-9272-35448AAC4CD2}"/>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2E0E8708-5DE4-4FE2-AF65-C0716515F96F}"/>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1AD750AF-7269-4BAA-A67E-E9DE1A68C126}"/>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534153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523609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Intro 1">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DBFF35C-9EDF-4551-B8E9-4C4F8B3717C2}"/>
              </a:ext>
            </a:extLst>
          </p:cNvPr>
          <p:cNvSpPr/>
          <p:nvPr userDrawn="1"/>
        </p:nvSpPr>
        <p:spPr bwMode="auto">
          <a:xfrm>
            <a:off x="5480501" y="0"/>
            <a:ext cx="6711498" cy="6858000"/>
          </a:xfrm>
          <a:prstGeom prst="rect">
            <a:avLst/>
          </a:prstGeom>
          <a:gradFill>
            <a:gsLst>
              <a:gs pos="41000">
                <a:srgbClr val="C3C1C0"/>
              </a:gs>
              <a:gs pos="72000">
                <a:srgbClr val="C5C2C1">
                  <a:alpha val="66000"/>
                </a:srgbClr>
              </a:gs>
              <a:gs pos="82000">
                <a:srgbClr val="CFCCC9">
                  <a:alpha val="25000"/>
                </a:srgbClr>
              </a:gs>
              <a:gs pos="95000">
                <a:srgbClr val="C3C3C4">
                  <a:alpha val="300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440637" y="739373"/>
            <a:ext cx="4480567" cy="2241352"/>
          </a:xfrm>
          <a:noFill/>
        </p:spPr>
        <p:txBody>
          <a:bodyPr wrap="square" tIns="91440" bIns="91440" anchor="t" anchorCtr="0">
            <a:noAutofit/>
          </a:bodyPr>
          <a:lstStyle>
            <a:lvl1pPr>
              <a:defRPr sz="5880" spc="-98"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5895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23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7/26/2022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970166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7485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8157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83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3ED-AFFE-4D32-80CB-B1689DE30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A02A5-50A8-48C1-9F6B-DD6CA615D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E5655-8B1D-4AE9-BDA2-1CD8EEC18AFE}"/>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5" name="Footer Placeholder 4">
            <a:extLst>
              <a:ext uri="{FF2B5EF4-FFF2-40B4-BE49-F238E27FC236}">
                <a16:creationId xmlns:a16="http://schemas.microsoft.com/office/drawing/2014/main" id="{81F541C3-A0C6-454D-B33E-E10177F5F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3721-B1E1-46F7-BB69-F482024E315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21569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1402645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7B92-FC10-47D2-A71D-75BF8DF2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EF1AC-F8E1-4546-8214-D17A283C6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F17F18-F992-41DA-988B-470CAE541CE2}"/>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5" name="Footer Placeholder 4">
            <a:extLst>
              <a:ext uri="{FF2B5EF4-FFF2-40B4-BE49-F238E27FC236}">
                <a16:creationId xmlns:a16="http://schemas.microsoft.com/office/drawing/2014/main" id="{86123375-D792-4F07-9D4E-AFF68920D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FB227-F2FA-427D-962A-5DF994AA7B89}"/>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74665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836-13CA-4870-9EF1-1CEC6416A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704F0-17BF-4880-8669-9CAD6CD71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6C9F6-03F8-40D7-B4AC-CF798ECE6B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468E6-12DA-4034-8F97-6D7992CDE174}"/>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6" name="Footer Placeholder 5">
            <a:extLst>
              <a:ext uri="{FF2B5EF4-FFF2-40B4-BE49-F238E27FC236}">
                <a16:creationId xmlns:a16="http://schemas.microsoft.com/office/drawing/2014/main" id="{92CD3421-EDB0-4B1E-9058-A187C65E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7B44-91F0-4B32-B5ED-94AEF040704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60829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5F1F-FDB1-4016-8EF5-48F676BC8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9970-8869-415D-AE4F-9D772DB1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770FA-721E-4ED5-B273-1D0789B42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AFCD8-BFDB-4E87-852A-B79D2CE20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8D5568-5F6A-47C8-8E70-B87F6AEA3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31F34-E016-4170-B308-95A61A7CF6AB}"/>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8" name="Footer Placeholder 7">
            <a:extLst>
              <a:ext uri="{FF2B5EF4-FFF2-40B4-BE49-F238E27FC236}">
                <a16:creationId xmlns:a16="http://schemas.microsoft.com/office/drawing/2014/main" id="{8975CD4A-3636-4D98-A53A-6BFFB1BB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A97E8-1A9D-44DD-9405-6F2F70E225E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376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79199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872E-12D8-42D6-BDFF-4AFD31F3A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16157-ABC2-408F-9650-D5A0249627F3}"/>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4" name="Footer Placeholder 3">
            <a:extLst>
              <a:ext uri="{FF2B5EF4-FFF2-40B4-BE49-F238E27FC236}">
                <a16:creationId xmlns:a16="http://schemas.microsoft.com/office/drawing/2014/main" id="{9A3E21FE-0D08-4E14-901C-430C7DFC4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4E562-2217-449F-9369-80DEFD5A15C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629871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B2A40-449D-4172-9148-CC5E27537613}"/>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3" name="Footer Placeholder 2">
            <a:extLst>
              <a:ext uri="{FF2B5EF4-FFF2-40B4-BE49-F238E27FC236}">
                <a16:creationId xmlns:a16="http://schemas.microsoft.com/office/drawing/2014/main" id="{AC477658-16E3-4C34-B049-27B6D226A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5CA3B-7AA4-401D-BAB8-E86A033C8E9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7162842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38EE-5BE5-431B-B2AC-7E247573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23C42-970C-4AA5-A72D-34DB97A9C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CC0FB-B55C-4382-B037-4792B7437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A8E908-7C08-4310-B9A1-40B9AE1BFCB0}"/>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6" name="Footer Placeholder 5">
            <a:extLst>
              <a:ext uri="{FF2B5EF4-FFF2-40B4-BE49-F238E27FC236}">
                <a16:creationId xmlns:a16="http://schemas.microsoft.com/office/drawing/2014/main" id="{FE1B197A-2724-45EE-B8D1-788F9FEF6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5219-4469-4A45-9233-5C26869E53F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5531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F55-7925-4E22-99F4-A896F136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601BA8-24E4-4C75-8D3F-F1590CB63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9D40B0-F170-4814-BA3E-E9300C5B2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E7F514-C4EA-4313-BF29-B0FA68D5CDAE}"/>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6" name="Footer Placeholder 5">
            <a:extLst>
              <a:ext uri="{FF2B5EF4-FFF2-40B4-BE49-F238E27FC236}">
                <a16:creationId xmlns:a16="http://schemas.microsoft.com/office/drawing/2014/main" id="{659E7629-468C-4B3D-AB76-B38A195A8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C8577-B5A5-411A-A722-8A1E42D082C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869182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F9-AFE9-4C8E-B803-FF8054944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84B15-6359-4C4A-887C-BD29C55DCB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84C-ECC0-4D4A-AB2C-165A5B78ECB6}"/>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5" name="Footer Placeholder 4">
            <a:extLst>
              <a:ext uri="{FF2B5EF4-FFF2-40B4-BE49-F238E27FC236}">
                <a16:creationId xmlns:a16="http://schemas.microsoft.com/office/drawing/2014/main" id="{DEBE3741-2D76-4D05-8122-7F544DAAF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B5EB-BF11-4EBD-A0A9-746C37F1DF9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92828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787B9A-2CEF-44C8-88C1-7A7C49811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41B2-95CB-4629-BD1A-89625782A1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A015E-FE1D-4A0E-AF7D-4C70E4FCC085}"/>
              </a:ext>
            </a:extLst>
          </p:cNvPr>
          <p:cNvSpPr>
            <a:spLocks noGrp="1"/>
          </p:cNvSpPr>
          <p:nvPr>
            <p:ph type="dt" sz="half" idx="10"/>
          </p:nvPr>
        </p:nvSpPr>
        <p:spPr/>
        <p:txBody>
          <a:bodyPr/>
          <a:lstStyle/>
          <a:p>
            <a:fld id="{0069E815-C888-4015-B987-2AE8493989CE}" type="datetimeFigureOut">
              <a:rPr lang="en-US" smtClean="0"/>
              <a:t>7/26/2022</a:t>
            </a:fld>
            <a:endParaRPr lang="en-US"/>
          </a:p>
        </p:txBody>
      </p:sp>
      <p:sp>
        <p:nvSpPr>
          <p:cNvPr id="5" name="Footer Placeholder 4">
            <a:extLst>
              <a:ext uri="{FF2B5EF4-FFF2-40B4-BE49-F238E27FC236}">
                <a16:creationId xmlns:a16="http://schemas.microsoft.com/office/drawing/2014/main" id="{5813CE4A-B520-49E7-91BF-0B77E318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98E89-B91E-4923-9459-579C5DA5C92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9196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973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563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906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1310381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2173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1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120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9795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4443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03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60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122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731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1082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42751634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65ABB35E-3EEF-4829-AB2A-7CDBB73151C7}"/>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676A99A0-D2C1-4964-8F2C-740FAFB474D6}"/>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05805F2-1190-457C-AEC9-BAF54BECD09F}"/>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AB90F5E-69D0-4DEE-9A48-89ADB86C1A1A}"/>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9C325D6F-2CD7-4F8F-97E2-60A5BDC2B4E9}"/>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59469819-DE46-45F2-AF90-970E613521E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4994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65.svg"/><Relationship Id="rId5" Type="http://schemas.openxmlformats.org/officeDocument/2006/relationships/slideLayout" Target="../slideLayouts/slideLayout221.xml"/><Relationship Id="rId10" Type="http://schemas.openxmlformats.org/officeDocument/2006/relationships/image" Target="../media/image64.png"/><Relationship Id="rId4" Type="http://schemas.openxmlformats.org/officeDocument/2006/relationships/slideLayout" Target="../slideLayouts/slideLayout22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image" Target="../media/image65.svg"/><Relationship Id="rId5" Type="http://schemas.openxmlformats.org/officeDocument/2006/relationships/slideLayout" Target="../slideLayouts/slideLayout229.xml"/><Relationship Id="rId10" Type="http://schemas.openxmlformats.org/officeDocument/2006/relationships/image" Target="../media/image64.png"/><Relationship Id="rId4" Type="http://schemas.openxmlformats.org/officeDocument/2006/relationships/slideLayout" Target="../slideLayouts/slideLayout228.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slideLayout" Target="../slideLayouts/slideLayout271.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theme" Target="../theme/theme12.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image" Target="../media/image40.emf"/><Relationship Id="rId8" Type="http://schemas.openxmlformats.org/officeDocument/2006/relationships/slideLayout" Target="../slideLayouts/slideLayout240.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20" Type="http://schemas.openxmlformats.org/officeDocument/2006/relationships/slideLayout" Target="../slideLayouts/slideLayout252.xml"/><Relationship Id="rId41"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theme" Target="../theme/theme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image" Target="../media/image35.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theme" Target="../theme/theme5.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image" Target="../media/image40.emf"/><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image" Target="../media/image51.emf"/><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8"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theme" Target="../theme/theme7.xml"/><Relationship Id="rId1"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image" Target="../media/image65.svg"/><Relationship Id="rId5" Type="http://schemas.openxmlformats.org/officeDocument/2006/relationships/slideLayout" Target="../slideLayouts/slideLayout202.xml"/><Relationship Id="rId10" Type="http://schemas.openxmlformats.org/officeDocument/2006/relationships/image" Target="../media/image64.png"/><Relationship Id="rId4" Type="http://schemas.openxmlformats.org/officeDocument/2006/relationships/slideLayout" Target="../slideLayouts/slideLayout20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25741350"/>
      </p:ext>
    </p:extLst>
  </p:cSld>
  <p:clrMap bg1="lt1" tx1="dk1" bg2="lt2" tx2="dk2" accent1="accent1" accent2="accent2" accent3="accent3" accent4="accent4" accent5="accent5" accent6="accent6" hlink="hlink" folHlink="folHlink"/>
  <p:sldLayoutIdLst>
    <p:sldLayoutId id="2147483723" r:id="rId1"/>
    <p:sldLayoutId id="2147483693" r:id="rId2"/>
    <p:sldLayoutId id="2147483705" r:id="rId3"/>
    <p:sldLayoutId id="2147483708" r:id="rId4"/>
    <p:sldLayoutId id="2147483709" r:id="rId5"/>
    <p:sldLayoutId id="2147483714" r:id="rId6"/>
    <p:sldLayoutId id="2147483717" r:id="rId7"/>
    <p:sldLayoutId id="2147483719" r:id="rId8"/>
    <p:sldLayoutId id="2147483720" r:id="rId9"/>
    <p:sldLayoutId id="2147483793" r:id="rId10"/>
    <p:sldLayoutId id="2147483798" r:id="rId11"/>
    <p:sldLayoutId id="2147483815" r:id="rId12"/>
    <p:sldLayoutId id="2147483816" r:id="rId13"/>
    <p:sldLayoutId id="2147484862" r:id="rId14"/>
    <p:sldLayoutId id="2147484863" r:id="rId15"/>
    <p:sldLayoutId id="2147484870"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1784649260"/>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Lst>
  <p:hf hdr="0" ft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829853"/>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619665"/>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8"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9061139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976" r:id="rId5"/>
    <p:sldLayoutId id="2147483977" r:id="rId6"/>
    <p:sldLayoutId id="2147483978" r:id="rId7"/>
    <p:sldLayoutId id="2147483745" r:id="rId8"/>
    <p:sldLayoutId id="2147483746" r:id="rId9"/>
    <p:sldLayoutId id="2147483747" r:id="rId10"/>
    <p:sldLayoutId id="2147483748" r:id="rId11"/>
    <p:sldLayoutId id="2147483742" r:id="rId12"/>
    <p:sldLayoutId id="2147483743" r:id="rId13"/>
    <p:sldLayoutId id="2147483744"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967" r:id="rId51"/>
    <p:sldLayoutId id="2147483975" r:id="rId52"/>
    <p:sldLayoutId id="2147483788" r:id="rId53"/>
    <p:sldLayoutId id="2147483789" r:id="rId54"/>
    <p:sldLayoutId id="2147483790" r:id="rId55"/>
    <p:sldLayoutId id="2147483817" r:id="rId56"/>
    <p:sldLayoutId id="2147483818" r:id="rId57"/>
    <p:sldLayoutId id="2147483979"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18AE-C61D-4EAD-A048-30FE7A9C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204DC7-F2A1-4C54-B067-80D84D8DB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73456-09C5-4AFF-80AF-892657143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186AA-C2A3-4304-AF7E-B120E2DFB2FA}" type="datetimeFigureOut">
              <a:rPr lang="en-US" smtClean="0"/>
              <a:t>7/26/2022</a:t>
            </a:fld>
            <a:endParaRPr lang="en-US"/>
          </a:p>
        </p:txBody>
      </p:sp>
      <p:sp>
        <p:nvSpPr>
          <p:cNvPr id="5" name="Footer Placeholder 4">
            <a:extLst>
              <a:ext uri="{FF2B5EF4-FFF2-40B4-BE49-F238E27FC236}">
                <a16:creationId xmlns:a16="http://schemas.microsoft.com/office/drawing/2014/main" id="{E5A215F8-4F3A-4C38-A691-0EC26FFAC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D226E-1042-4979-9393-71C4C2B8E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DB5FF-826E-4A59-B370-30E3A0BCF1B5}" type="slidenum">
              <a:rPr lang="en-US" smtClean="0"/>
              <a:t>‹#›</a:t>
            </a:fld>
            <a:endParaRPr lang="en-US"/>
          </a:p>
        </p:txBody>
      </p:sp>
    </p:spTree>
    <p:extLst>
      <p:ext uri="{BB962C8B-B14F-4D97-AF65-F5344CB8AC3E}">
        <p14:creationId xmlns:p14="http://schemas.microsoft.com/office/powerpoint/2010/main" val="18502271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47" r:id="rId12"/>
    <p:sldLayoutId id="2147483848" r:id="rId13"/>
    <p:sldLayoutId id="2147483849" r:id="rId14"/>
    <p:sldLayoutId id="2147483850" r:id="rId15"/>
    <p:sldLayoutId id="2147483851" r:id="rId16"/>
    <p:sldLayoutId id="2147483852" r:id="rId17"/>
    <p:sldLayoutId id="2147483855" r:id="rId18"/>
    <p:sldLayoutId id="2147483856" r:id="rId19"/>
    <p:sldLayoutId id="2147483857" r:id="rId20"/>
    <p:sldLayoutId id="2147483858" r:id="rId21"/>
    <p:sldLayoutId id="2147485018" r:id="rId22"/>
    <p:sldLayoutId id="214748501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cage, skyscraper&#10;&#10;Description automatically generated">
            <a:extLst>
              <a:ext uri="{FF2B5EF4-FFF2-40B4-BE49-F238E27FC236}">
                <a16:creationId xmlns:a16="http://schemas.microsoft.com/office/drawing/2014/main" id="{F1DAD7AD-A1A5-41A3-BAAA-D0A0AEC52E33}"/>
              </a:ext>
            </a:extLst>
          </p:cNvPr>
          <p:cNvPicPr>
            <a:picLocks noChangeAspect="1"/>
          </p:cNvPicPr>
          <p:nvPr userDrawn="1"/>
        </p:nvPicPr>
        <p:blipFill>
          <a:blip r:embed="rId2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648620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4972" r:id="rId4"/>
    <p:sldLayoutId id="2147483679" r:id="rId5"/>
    <p:sldLayoutId id="2147483680" r:id="rId6"/>
    <p:sldLayoutId id="2147483681" r:id="rId7"/>
    <p:sldLayoutId id="2147484854" r:id="rId8"/>
    <p:sldLayoutId id="2147484949" r:id="rId9"/>
    <p:sldLayoutId id="2147484865" r:id="rId10"/>
    <p:sldLayoutId id="2147484866" r:id="rId11"/>
    <p:sldLayoutId id="2147484867" r:id="rId12"/>
    <p:sldLayoutId id="2147484868" r:id="rId13"/>
    <p:sldLayoutId id="2147484869" r:id="rId14"/>
    <p:sldLayoutId id="2147484864" r:id="rId15"/>
    <p:sldLayoutId id="2147484948" r:id="rId16"/>
    <p:sldLayoutId id="2147484950" r:id="rId17"/>
    <p:sldLayoutId id="2147484952" r:id="rId18"/>
    <p:sldLayoutId id="2147484953" r:id="rId19"/>
    <p:sldLayoutId id="2147484967" r:id="rId20"/>
    <p:sldLayoutId id="2147484969" r:id="rId2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43063"/>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940" r:id="rId29"/>
    <p:sldLayoutId id="2147484941" r:id="rId30"/>
    <p:sldLayoutId id="2147484942" r:id="rId31"/>
    <p:sldLayoutId id="2147484836" r:id="rId32"/>
    <p:sldLayoutId id="2147484837" r:id="rId33"/>
    <p:sldLayoutId id="2147484838" r:id="rId34"/>
    <p:sldLayoutId id="2147484943" r:id="rId35"/>
    <p:sldLayoutId id="2147484944" r:id="rId36"/>
    <p:sldLayoutId id="2147484945" r:id="rId37"/>
    <p:sldLayoutId id="2147484946" r:id="rId38"/>
    <p:sldLayoutId id="2147484947" r:id="rId39"/>
    <p:sldLayoutId id="2147484844" r:id="rId40"/>
    <p:sldLayoutId id="2147484845" r:id="rId41"/>
    <p:sldLayoutId id="2147484846" r:id="rId42"/>
    <p:sldLayoutId id="2147484847" r:id="rId43"/>
    <p:sldLayoutId id="2147484848" r:id="rId44"/>
    <p:sldLayoutId id="2147484849" r:id="rId45"/>
    <p:sldLayoutId id="2147484850"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16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7851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480090"/>
      </p:ext>
    </p:extLst>
  </p:cSld>
  <p:clrMap bg1="lt1" tx1="dk1" bg2="lt2" tx2="dk2" accent1="accent1" accent2="accent2" accent3="accent3" accent4="accent4" accent5="accent5" accent6="accent6" hlink="hlink" folHlink="folHlink"/>
  <p:sldLayoutIdLst>
    <p:sldLayoutId id="2147483678" r:id="rId1"/>
  </p:sldLayoutIdLst>
  <p:transition>
    <p:fade/>
  </p:transition>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625"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448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519113"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688975"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857250"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542765802"/>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0" y="261757"/>
            <a:ext cx="11621467" cy="511349"/>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984145"/>
            <a:ext cx="11621467" cy="45632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59569CB9-150C-4DFF-B0A1-AED7567E5D6C}"/>
              </a:ext>
            </a:extLst>
          </p:cNvPr>
          <p:cNvSpPr>
            <a:spLocks noGrp="1"/>
          </p:cNvSpPr>
          <p:nvPr>
            <p:ph type="sldNum" sz="quarter" idx="4"/>
          </p:nvPr>
        </p:nvSpPr>
        <p:spPr>
          <a:xfrm>
            <a:off x="9352376" y="64136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31F12-A32F-42BD-97DF-C5C96A70E88C}" type="slidenum">
              <a:rPr lang="en-GB" smtClean="0"/>
              <a:t>‹#›</a:t>
            </a:fld>
            <a:endParaRPr lang="en-GB"/>
          </a:p>
        </p:txBody>
      </p:sp>
    </p:spTree>
    <p:extLst>
      <p:ext uri="{BB962C8B-B14F-4D97-AF65-F5344CB8AC3E}">
        <p14:creationId xmlns:p14="http://schemas.microsoft.com/office/powerpoint/2010/main" val="3912176741"/>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9" r:id="rId11"/>
  </p:sldLayoutIdLst>
  <p:hf hd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aka.ms/RESTCheck"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mailto:juanbl@microsoft.com"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fficeDev/office-js/issues/"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115.xml"/><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98.xml"/><Relationship Id="rId5" Type="http://schemas.openxmlformats.org/officeDocument/2006/relationships/hyperlink" Target="https://pnp.github.io/recognitionprogram/" TargetMode="External"/><Relationship Id="rId4" Type="http://schemas.openxmlformats.org/officeDocument/2006/relationships/hyperlink" Target="https://github.com/OfficeDev/Office-Add-in-sample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ux.microsoft.com/Panel/ExcelAddinDeveloper" TargetMode="External"/><Relationship Id="rId2" Type="http://schemas.openxmlformats.org/officeDocument/2006/relationships/hyperlink" Target="https://ux.microsoft.com/Panel/OutlookAddinDeveloper" TargetMode="External"/><Relationship Id="rId1" Type="http://schemas.openxmlformats.org/officeDocument/2006/relationships/slideLayout" Target="../slideLayouts/slideLayout98.xml"/><Relationship Id="rId6" Type="http://schemas.openxmlformats.org/officeDocument/2006/relationships/hyperlink" Target="https://ux.microsoft.com/Panel/OfficeAddinImproveSamplesDocs" TargetMode="External"/><Relationship Id="rId5" Type="http://schemas.openxmlformats.org/officeDocument/2006/relationships/hyperlink" Target="https://ux.microsoft.com/Panel/PowerPointAddinDeveloper" TargetMode="External"/><Relationship Id="rId4" Type="http://schemas.openxmlformats.org/officeDocument/2006/relationships/hyperlink" Target="https://ux.microsoft.com/Panel/WordAddinDeveloper"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ka.ms/officeaddinsamples-join" TargetMode="External"/><Relationship Id="rId2" Type="http://schemas.openxmlformats.org/officeDocument/2006/relationships/hyperlink" Target="https://aka.ms/officeaddinsamples-call" TargetMode="External"/><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office/dev/add-ins/develop/show-hide-add-in" TargetMode="External"/><Relationship Id="rId2" Type="http://schemas.openxmlformats.org/officeDocument/2006/relationships/hyperlink" Target="https://docs.microsoft.com/en-us/office/dev/add-ins/develop/run-code-on-document-open" TargetMode="External"/><Relationship Id="rId1" Type="http://schemas.openxmlformats.org/officeDocument/2006/relationships/slideLayout" Target="../slideLayouts/slideLayout98.xml"/><Relationship Id="rId5" Type="http://schemas.openxmlformats.org/officeDocument/2006/relationships/hyperlink" Target="https://aka.ms/m365dev-suggestions" TargetMode="External"/><Relationship Id="rId4" Type="http://schemas.openxmlformats.org/officeDocument/2006/relationships/hyperlink" Target="https://docs.microsoft.com/en-us/office/dev/add-ins/excel/pnp-open-in-exc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100.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6.xml"/><Relationship Id="rId16" Type="http://schemas.openxmlformats.org/officeDocument/2006/relationships/image" Target="../media/image103.png"/><Relationship Id="rId1" Type="http://schemas.openxmlformats.org/officeDocument/2006/relationships/slideLayout" Target="../slideLayouts/slideLayout96.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102.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7.xml"/><Relationship Id="rId1" Type="http://schemas.openxmlformats.org/officeDocument/2006/relationships/slideLayout" Target="../slideLayouts/slideLayout96.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8.xml"/><Relationship Id="rId1" Type="http://schemas.openxmlformats.org/officeDocument/2006/relationships/slideLayout" Target="../slideLayouts/slideLayout96.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8.xml"/></Relationships>
</file>

<file path=ppt/slides/_rels/slide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pnp.github.io/blog/office-add-ins-community-call/office-add-ins-community-call-february-9-2022/" TargetMode="External"/><Relationship Id="rId1" Type="http://schemas.openxmlformats.org/officeDocument/2006/relationships/slideLayout" Target="../slideLayouts/slideLayout105.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2759894"/>
            <a:ext cx="7035758" cy="3145604"/>
          </a:xfrm>
        </p:spPr>
        <p:txBody>
          <a:bodyPr lIns="0" tIns="0" rIns="0" bIns="0" anchor="t"/>
          <a:lstStyle/>
          <a:p>
            <a:pPr marL="223520" indent="-223520">
              <a:buFont typeface="Wingdings,Sans-Serif"/>
              <a:buChar char=""/>
            </a:pPr>
            <a:r>
              <a:rPr lang="en-US" sz="2800">
                <a:latin typeface="Segoe UI Semibold"/>
                <a:cs typeface="Segoe UI Semibold"/>
              </a:rPr>
              <a:t>Community engagement update</a:t>
            </a:r>
          </a:p>
          <a:p>
            <a:pPr marL="223520" indent="-223520">
              <a:buFont typeface="Wingdings,Sans-Serif"/>
              <a:buChar char=""/>
            </a:pPr>
            <a:r>
              <a:rPr lang="en-US" sz="2800">
                <a:latin typeface="Segoe UI Semibold"/>
                <a:cs typeface="Segoe UI Semibold"/>
              </a:rPr>
              <a:t>Word update</a:t>
            </a:r>
          </a:p>
          <a:p>
            <a:pPr marL="223520" indent="-223520">
              <a:buFont typeface="Wingdings,Sans-Serif"/>
              <a:buChar char=""/>
            </a:pPr>
            <a:r>
              <a:rPr lang="en-US" sz="2800">
                <a:latin typeface="Segoe UI Semibold"/>
                <a:cs typeface="Segoe UI Semibold"/>
              </a:rPr>
              <a:t>Outlook (REST decommission, Shared Folders support, Item multiselect)</a:t>
            </a:r>
          </a:p>
          <a:p>
            <a:pPr marL="223520" indent="-223520">
              <a:buFont typeface="Wingdings,Sans-Serif"/>
              <a:buChar char=""/>
            </a:pPr>
            <a:r>
              <a:rPr lang="en-US" sz="2800">
                <a:latin typeface="Segoe UI Semibold"/>
                <a:cs typeface="Segoe UI Semibold"/>
              </a:rPr>
              <a:t>SSO samples update</a:t>
            </a: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lstStyle/>
          <a:p>
            <a:r>
              <a:rPr lang="en-US" sz="2100">
                <a:latin typeface="Segoe UI"/>
                <a:cs typeface="Segoe UI"/>
              </a:rPr>
              <a:t>July 13,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9" name="Picture 8" descr="A person wearing glasses&#10;&#10;Description automatically generated with low confidence">
            <a:extLst>
              <a:ext uri="{FF2B5EF4-FFF2-40B4-BE49-F238E27FC236}">
                <a16:creationId xmlns:a16="http://schemas.microsoft.com/office/drawing/2014/main" id="{B52AD4A5-BCA2-233D-3613-B61E57329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436" y="4733659"/>
            <a:ext cx="1623691" cy="1647308"/>
          </a:xfrm>
          <a:prstGeom prst="rect">
            <a:avLst/>
          </a:prstGeom>
        </p:spPr>
      </p:pic>
      <p:pic>
        <p:nvPicPr>
          <p:cNvPr id="11" name="Picture 10" descr="A person smiling for the camera&#10;&#10;Description automatically generated with medium confidence">
            <a:extLst>
              <a:ext uri="{FF2B5EF4-FFF2-40B4-BE49-F238E27FC236}">
                <a16:creationId xmlns:a16="http://schemas.microsoft.com/office/drawing/2014/main" id="{4ED5FD6A-FF32-D06C-9596-41CEDD442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306" y="741814"/>
            <a:ext cx="1666613" cy="1679533"/>
          </a:xfrm>
          <a:prstGeom prst="rect">
            <a:avLst/>
          </a:prstGeom>
        </p:spPr>
      </p:pic>
      <p:pic>
        <p:nvPicPr>
          <p:cNvPr id="7" name="Picture 6" descr="A person wearing glasses&#10;&#10;Description automatically generated with low confidence">
            <a:extLst>
              <a:ext uri="{FF2B5EF4-FFF2-40B4-BE49-F238E27FC236}">
                <a16:creationId xmlns:a16="http://schemas.microsoft.com/office/drawing/2014/main" id="{028642A4-C7A1-861A-5422-BBC8DD59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90" y="1420796"/>
            <a:ext cx="1700694" cy="1620346"/>
          </a:xfrm>
          <a:prstGeom prst="rect">
            <a:avLst/>
          </a:prstGeom>
        </p:spPr>
      </p:pic>
      <p:pic>
        <p:nvPicPr>
          <p:cNvPr id="13" name="Picture 12" descr="A person smiling for the camera&#10;&#10;Description automatically generated with medium confidence">
            <a:extLst>
              <a:ext uri="{FF2B5EF4-FFF2-40B4-BE49-F238E27FC236}">
                <a16:creationId xmlns:a16="http://schemas.microsoft.com/office/drawing/2014/main" id="{739D093A-5782-BB69-6D4A-FE43591FD7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547" y="2677254"/>
            <a:ext cx="1655957" cy="1620345"/>
          </a:xfrm>
          <a:prstGeom prst="rect">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C61D111D-C6E8-C621-3B04-3E0EAF76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0898" y="3487426"/>
            <a:ext cx="1727027" cy="1707061"/>
          </a:xfrm>
          <a:prstGeom prst="rect">
            <a:avLst/>
          </a:prstGeom>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0CC6E8C-F9FD-705E-6ADF-D872113A74AE}"/>
              </a:ext>
            </a:extLst>
          </p:cNvPr>
          <p:cNvSpPr>
            <a:spLocks noGrp="1"/>
          </p:cNvSpPr>
          <p:nvPr>
            <p:ph type="title"/>
          </p:nvPr>
        </p:nvSpPr>
        <p:spPr>
          <a:xfrm>
            <a:off x="7440637" y="739373"/>
            <a:ext cx="4480567" cy="2241352"/>
          </a:xfrm>
        </p:spPr>
        <p:txBody>
          <a:bodyPr wrap="square" anchor="t">
            <a:normAutofit/>
          </a:bodyPr>
          <a:lstStyle/>
          <a:p>
            <a:r>
              <a:rPr lang="en-US" sz="5400"/>
              <a:t>Outlook Add-ins news</a:t>
            </a:r>
          </a:p>
        </p:txBody>
      </p:sp>
      <p:sp>
        <p:nvSpPr>
          <p:cNvPr id="13" name="Text Placeholder 12">
            <a:extLst>
              <a:ext uri="{FF2B5EF4-FFF2-40B4-BE49-F238E27FC236}">
                <a16:creationId xmlns:a16="http://schemas.microsoft.com/office/drawing/2014/main" id="{3A3FF054-5D9F-ECAB-6151-E2DA4F73192B}"/>
              </a:ext>
            </a:extLst>
          </p:cNvPr>
          <p:cNvSpPr>
            <a:spLocks noGrp="1"/>
          </p:cNvSpPr>
          <p:nvPr>
            <p:ph type="body" sz="quarter" idx="12"/>
          </p:nvPr>
        </p:nvSpPr>
        <p:spPr>
          <a:xfrm>
            <a:off x="7440638" y="2991621"/>
            <a:ext cx="4451017" cy="1793104"/>
          </a:xfrm>
        </p:spPr>
        <p:txBody>
          <a:bodyPr wrap="square">
            <a:normAutofit/>
          </a:bodyPr>
          <a:lstStyle/>
          <a:p>
            <a:pPr marL="342900" indent="-342900">
              <a:spcAft>
                <a:spcPts val="600"/>
              </a:spcAft>
              <a:buFont typeface="Arial" panose="020B0604020202020204" pitchFamily="34" charset="0"/>
              <a:buChar char="•"/>
            </a:pPr>
            <a:r>
              <a:rPr lang="en-US" sz="1700"/>
              <a:t>REST Decommission Update</a:t>
            </a:r>
          </a:p>
          <a:p>
            <a:pPr marL="342900" indent="-342900">
              <a:spcAft>
                <a:spcPts val="600"/>
              </a:spcAft>
              <a:buFont typeface="Arial" panose="020B0604020202020204" pitchFamily="34" charset="0"/>
              <a:buChar char="•"/>
            </a:pPr>
            <a:r>
              <a:rPr lang="en-US" sz="1700"/>
              <a:t>Support for Shared Folders, Delegates and Shared Mailbox in Exchange OnPrem!</a:t>
            </a:r>
          </a:p>
          <a:p>
            <a:pPr marL="342900" indent="-342900">
              <a:spcAft>
                <a:spcPts val="600"/>
              </a:spcAft>
              <a:buFont typeface="Arial" panose="020B0604020202020204" pitchFamily="34" charset="0"/>
              <a:buChar char="•"/>
            </a:pPr>
            <a:r>
              <a:rPr lang="en-US" sz="1700"/>
              <a:t>Support for Item Multiselect!</a:t>
            </a:r>
          </a:p>
          <a:p>
            <a:pPr>
              <a:spcAft>
                <a:spcPts val="600"/>
              </a:spcAft>
            </a:pPr>
            <a:endParaRPr lang="en-US" sz="1700"/>
          </a:p>
        </p:txBody>
      </p:sp>
    </p:spTree>
    <p:extLst>
      <p:ext uri="{BB962C8B-B14F-4D97-AF65-F5344CB8AC3E}">
        <p14:creationId xmlns:p14="http://schemas.microsoft.com/office/powerpoint/2010/main" val="3798332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DFFE-F73D-45CC-A3E3-57A1D5EB8D75}"/>
              </a:ext>
            </a:extLst>
          </p:cNvPr>
          <p:cNvSpPr>
            <a:spLocks noGrp="1"/>
          </p:cNvSpPr>
          <p:nvPr>
            <p:ph type="title"/>
          </p:nvPr>
        </p:nvSpPr>
        <p:spPr>
          <a:xfrm>
            <a:off x="643467" y="321734"/>
            <a:ext cx="10905066" cy="1135737"/>
          </a:xfrm>
        </p:spPr>
        <p:txBody>
          <a:bodyPr>
            <a:normAutofit/>
          </a:bodyPr>
          <a:lstStyle/>
          <a:p>
            <a:r>
              <a:rPr lang="en-US" sz="3600"/>
              <a:t>Some Context: Back in February we shared:  </a:t>
            </a:r>
          </a:p>
        </p:txBody>
      </p:sp>
      <p:sp>
        <p:nvSpPr>
          <p:cNvPr id="3" name="Content Placeholder 2">
            <a:extLst>
              <a:ext uri="{FF2B5EF4-FFF2-40B4-BE49-F238E27FC236}">
                <a16:creationId xmlns:a16="http://schemas.microsoft.com/office/drawing/2014/main" id="{F8BF2703-F5AB-4AAB-BFD0-48BA49AD28B3}"/>
              </a:ext>
            </a:extLst>
          </p:cNvPr>
          <p:cNvSpPr>
            <a:spLocks noGrp="1"/>
          </p:cNvSpPr>
          <p:nvPr>
            <p:ph idx="1"/>
          </p:nvPr>
        </p:nvSpPr>
        <p:spPr>
          <a:xfrm>
            <a:off x="95985" y="1664986"/>
            <a:ext cx="4008384" cy="4393982"/>
          </a:xfrm>
        </p:spPr>
        <p:txBody>
          <a:bodyPr>
            <a:normAutofit/>
          </a:bodyPr>
          <a:lstStyle/>
          <a:p>
            <a:r>
              <a:rPr lang="en-US" sz="2000"/>
              <a:t>On Nov 30</a:t>
            </a:r>
            <a:r>
              <a:rPr lang="en-US" sz="2000" baseline="30000"/>
              <a:t>th,</a:t>
            </a:r>
            <a:r>
              <a:rPr lang="en-US" sz="2000"/>
              <a:t> 2022, the Outlook REST V2 Endpoint will be decommissioned.</a:t>
            </a:r>
          </a:p>
          <a:p>
            <a:pPr lvl="1"/>
            <a:r>
              <a:rPr lang="en-US" sz="2000"/>
              <a:t>Impacts Exchange Online, and Exchange OnPrem on Hybrid.</a:t>
            </a:r>
          </a:p>
          <a:p>
            <a:r>
              <a:rPr lang="en-US" sz="2000"/>
              <a:t>Scenarios impacted</a:t>
            </a:r>
          </a:p>
          <a:p>
            <a:pPr lvl="1"/>
            <a:r>
              <a:rPr lang="en-US" sz="2000"/>
              <a:t>Using the REST APIs</a:t>
            </a:r>
          </a:p>
          <a:p>
            <a:pPr lvl="1"/>
            <a:r>
              <a:rPr lang="en-US" sz="2000"/>
              <a:t>Delegate Scenarios using REST </a:t>
            </a:r>
          </a:p>
        </p:txBody>
      </p:sp>
      <p:pic>
        <p:nvPicPr>
          <p:cNvPr id="5" name="Picture 4" descr="Text&#10;&#10;Description automatically generated">
            <a:extLst>
              <a:ext uri="{FF2B5EF4-FFF2-40B4-BE49-F238E27FC236}">
                <a16:creationId xmlns:a16="http://schemas.microsoft.com/office/drawing/2014/main" id="{0BB498AC-7AA8-4CEF-833C-307461DA5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369" y="1664985"/>
            <a:ext cx="7898843" cy="3870433"/>
          </a:xfrm>
          <a:prstGeom prst="rect">
            <a:avLst/>
          </a:prstGeom>
        </p:spPr>
      </p:pic>
    </p:spTree>
    <p:extLst>
      <p:ext uri="{BB962C8B-B14F-4D97-AF65-F5344CB8AC3E}">
        <p14:creationId xmlns:p14="http://schemas.microsoft.com/office/powerpoint/2010/main" val="413754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32FB-AB00-412F-B8F2-50A88F152325}"/>
              </a:ext>
            </a:extLst>
          </p:cNvPr>
          <p:cNvSpPr>
            <a:spLocks noGrp="1"/>
          </p:cNvSpPr>
          <p:nvPr>
            <p:ph type="title"/>
          </p:nvPr>
        </p:nvSpPr>
        <p:spPr/>
        <p:txBody>
          <a:bodyPr/>
          <a:lstStyle/>
          <a:p>
            <a:r>
              <a:rPr lang="en-US"/>
              <a:t>Summary of APIs Impacted</a:t>
            </a:r>
          </a:p>
        </p:txBody>
      </p:sp>
      <p:graphicFrame>
        <p:nvGraphicFramePr>
          <p:cNvPr id="4" name="Table 3">
            <a:extLst>
              <a:ext uri="{FF2B5EF4-FFF2-40B4-BE49-F238E27FC236}">
                <a16:creationId xmlns:a16="http://schemas.microsoft.com/office/drawing/2014/main" id="{35D7CBBB-F7D4-4D94-ABB0-9616C1FF5DD0}"/>
              </a:ext>
            </a:extLst>
          </p:cNvPr>
          <p:cNvGraphicFramePr>
            <a:graphicFrameLocks noGrp="1"/>
          </p:cNvGraphicFramePr>
          <p:nvPr/>
        </p:nvGraphicFramePr>
        <p:xfrm>
          <a:off x="697062" y="1288754"/>
          <a:ext cx="10515600" cy="4612110"/>
        </p:xfrm>
        <a:graphic>
          <a:graphicData uri="http://schemas.openxmlformats.org/drawingml/2006/table">
            <a:tbl>
              <a:tblPr firstRow="1" firstCol="1" bandRow="1">
                <a:tableStyleId>{5C22544A-7EE6-4342-B048-85BDC9FD1C3A}</a:tableStyleId>
              </a:tblPr>
              <a:tblGrid>
                <a:gridCol w="4094474">
                  <a:extLst>
                    <a:ext uri="{9D8B030D-6E8A-4147-A177-3AD203B41FA5}">
                      <a16:colId xmlns:a16="http://schemas.microsoft.com/office/drawing/2014/main" val="1332365101"/>
                    </a:ext>
                  </a:extLst>
                </a:gridCol>
                <a:gridCol w="2935795">
                  <a:extLst>
                    <a:ext uri="{9D8B030D-6E8A-4147-A177-3AD203B41FA5}">
                      <a16:colId xmlns:a16="http://schemas.microsoft.com/office/drawing/2014/main" val="2861676529"/>
                    </a:ext>
                  </a:extLst>
                </a:gridCol>
                <a:gridCol w="3485331">
                  <a:extLst>
                    <a:ext uri="{9D8B030D-6E8A-4147-A177-3AD203B41FA5}">
                      <a16:colId xmlns:a16="http://schemas.microsoft.com/office/drawing/2014/main" val="4042152625"/>
                    </a:ext>
                  </a:extLst>
                </a:gridCol>
              </a:tblGrid>
              <a:tr h="266171">
                <a:tc>
                  <a:txBody>
                    <a:bodyPr/>
                    <a:lstStyle/>
                    <a:p>
                      <a:pPr marL="0" marR="0" algn="l">
                        <a:lnSpc>
                          <a:spcPct val="107000"/>
                        </a:lnSpc>
                        <a:spcBef>
                          <a:spcPts val="0"/>
                        </a:spcBef>
                        <a:spcAft>
                          <a:spcPts val="0"/>
                        </a:spcAft>
                      </a:pPr>
                      <a:r>
                        <a:rPr lang="en-US" sz="1600">
                          <a:effectLst/>
                        </a:rPr>
                        <a:t>API [Requirement Set]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Scenario</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Impact for New Add-ins after  decommission date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52541223"/>
                  </a:ext>
                </a:extLst>
              </a:tr>
              <a:tr h="544666">
                <a:tc>
                  <a:txBody>
                    <a:bodyPr/>
                    <a:lstStyle/>
                    <a:p>
                      <a:pPr marL="0" marR="0" algn="l">
                        <a:lnSpc>
                          <a:spcPct val="107000"/>
                        </a:lnSpc>
                        <a:spcBef>
                          <a:spcPts val="0"/>
                        </a:spcBef>
                        <a:spcAft>
                          <a:spcPts val="0"/>
                        </a:spcAft>
                      </a:pPr>
                      <a:r>
                        <a:rPr lang="en-US" sz="1600">
                          <a:effectLst/>
                        </a:rPr>
                        <a:t>Mailbox.getCallBackTokenAsync  with isRest option. [1.5]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Gets a REST compatible token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0" marR="0" algn="l">
                        <a:lnSpc>
                          <a:spcPct val="107000"/>
                        </a:lnSpc>
                        <a:spcBef>
                          <a:spcPts val="0"/>
                        </a:spcBef>
                        <a:spcAft>
                          <a:spcPts val="0"/>
                        </a:spcAft>
                      </a:pPr>
                      <a:r>
                        <a:rPr lang="en-US" sz="1600">
                          <a:effectLst/>
                        </a:rPr>
                        <a:t>Call will fail</a:t>
                      </a:r>
                    </a:p>
                    <a:p>
                      <a:pPr marL="285750" marR="0" indent="-285750" algn="l">
                        <a:lnSpc>
                          <a:spcPct val="107000"/>
                        </a:lnSpc>
                        <a:spcBef>
                          <a:spcPts val="0"/>
                        </a:spcBef>
                        <a:spcAft>
                          <a:spcPts val="0"/>
                        </a:spcAft>
                        <a:buFont typeface="Arial" panose="020B0604020202020204" pitchFamily="34" charset="0"/>
                        <a:buChar char="•"/>
                      </a:pPr>
                      <a:r>
                        <a:rPr lang="en-US" sz="1600">
                          <a:effectLst/>
                        </a:rPr>
                        <a:t>Use Graph as alternative. (SSO and get Graph compatible token)</a:t>
                      </a:r>
                    </a:p>
                    <a:p>
                      <a:pPr marL="285750" marR="0" indent="-285750" algn="l">
                        <a:lnSpc>
                          <a:spcPct val="107000"/>
                        </a:lnSpc>
                        <a:spcBef>
                          <a:spcPts val="0"/>
                        </a:spcBef>
                        <a:spcAft>
                          <a:spcPts val="0"/>
                        </a:spcAft>
                        <a:buFont typeface="Arial" panose="020B0604020202020204" pitchFamily="34" charset="0"/>
                        <a:buChar char="•"/>
                      </a:pPr>
                      <a:endParaRPr lang="en-US" sz="1600">
                        <a:effectLst/>
                      </a:endParaRPr>
                    </a:p>
                    <a:p>
                      <a:pPr marL="285750" marR="0" indent="-285750" algn="l">
                        <a:lnSpc>
                          <a:spcPct val="107000"/>
                        </a:lnSpc>
                        <a:spcBef>
                          <a:spcPts val="0"/>
                        </a:spcBef>
                        <a:spcAft>
                          <a:spcPts val="0"/>
                        </a:spcAft>
                        <a:buFont typeface="Arial" panose="020B0604020202020204" pitchFamily="34" charset="0"/>
                        <a:buChar char="•"/>
                      </a:pPr>
                      <a:r>
                        <a:rPr lang="en-US" sz="1600">
                          <a:effectLst/>
                        </a:rPr>
                        <a:t>Use EWS if Graph fails.</a:t>
                      </a:r>
                    </a:p>
                  </a:txBody>
                  <a:tcPr marL="68580" marR="68580" marT="0" marB="0"/>
                </a:tc>
                <a:extLst>
                  <a:ext uri="{0D108BD9-81ED-4DB2-BD59-A6C34878D82A}">
                    <a16:rowId xmlns:a16="http://schemas.microsoft.com/office/drawing/2014/main" val="276189991"/>
                  </a:ext>
                </a:extLst>
              </a:tr>
              <a:tr h="823159">
                <a:tc>
                  <a:txBody>
                    <a:bodyPr/>
                    <a:lstStyle/>
                    <a:p>
                      <a:pPr marL="0" marR="0" algn="l">
                        <a:lnSpc>
                          <a:spcPct val="107000"/>
                        </a:lnSpc>
                        <a:spcBef>
                          <a:spcPts val="0"/>
                        </a:spcBef>
                        <a:spcAft>
                          <a:spcPts val="0"/>
                        </a:spcAft>
                      </a:pPr>
                      <a:r>
                        <a:rPr lang="en-US" sz="1600">
                          <a:effectLst/>
                        </a:rPr>
                        <a:t>Mailbox.restUrl  [1.5]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Property used to create the </a:t>
                      </a:r>
                      <a:r>
                        <a:rPr lang="en-US" sz="1600" err="1">
                          <a:effectLst/>
                        </a:rPr>
                        <a:t>url</a:t>
                      </a:r>
                      <a:r>
                        <a:rPr lang="en-US" sz="1600">
                          <a:effectLst/>
                        </a:rPr>
                        <a:t> portion of the REST expression.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3911430808"/>
                  </a:ext>
                </a:extLst>
              </a:tr>
              <a:tr h="544666">
                <a:tc>
                  <a:txBody>
                    <a:bodyPr/>
                    <a:lstStyle/>
                    <a:p>
                      <a:pPr marL="0" marR="0" algn="l">
                        <a:lnSpc>
                          <a:spcPct val="107000"/>
                        </a:lnSpc>
                        <a:spcBef>
                          <a:spcPts val="0"/>
                        </a:spcBef>
                        <a:spcAft>
                          <a:spcPts val="0"/>
                        </a:spcAft>
                      </a:pPr>
                      <a:r>
                        <a:rPr lang="en-US" sz="1600">
                          <a:effectLst/>
                        </a:rPr>
                        <a:t>Office.MailboxEnums.RestVersion  [1.3]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Enum used on the convert id methods.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 Will become deprecated.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3496346"/>
                  </a:ext>
                </a:extLst>
              </a:tr>
              <a:tr h="823159">
                <a:tc>
                  <a:txBody>
                    <a:bodyPr/>
                    <a:lstStyle/>
                    <a:p>
                      <a:pPr marL="0" marR="0" algn="l">
                        <a:lnSpc>
                          <a:spcPct val="107000"/>
                        </a:lnSpc>
                        <a:spcBef>
                          <a:spcPts val="0"/>
                        </a:spcBef>
                        <a:spcAft>
                          <a:spcPts val="0"/>
                        </a:spcAft>
                      </a:pPr>
                      <a:r>
                        <a:rPr lang="en-US" sz="1600">
                          <a:effectLst/>
                        </a:rPr>
                        <a:t>mailbox.convertToRestId() [1.3]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Converts an EWS formatted Id into the proper [for the rest version] REST id.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Might still be useful for Graph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74750069"/>
                  </a:ext>
                </a:extLst>
              </a:tr>
              <a:tr h="823159">
                <a:tc>
                  <a:txBody>
                    <a:bodyPr/>
                    <a:lstStyle/>
                    <a:p>
                      <a:pPr marL="0" marR="0" algn="l">
                        <a:lnSpc>
                          <a:spcPct val="107000"/>
                        </a:lnSpc>
                        <a:spcBef>
                          <a:spcPts val="0"/>
                        </a:spcBef>
                        <a:spcAft>
                          <a:spcPts val="0"/>
                        </a:spcAft>
                      </a:pPr>
                      <a:r>
                        <a:rPr lang="en-US" sz="1600">
                          <a:effectLst/>
                        </a:rPr>
                        <a:t>Mailbox.convertToEwsId()  [1.3]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Converts an REST formatted id [for a specific REST version] into EWS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Might still be useful for Graph</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7394493"/>
                  </a:ext>
                </a:extLst>
              </a:tr>
              <a:tr h="544666">
                <a:tc>
                  <a:txBody>
                    <a:bodyPr/>
                    <a:lstStyle/>
                    <a:p>
                      <a:pPr marL="0" marR="0" algn="l">
                        <a:lnSpc>
                          <a:spcPct val="107000"/>
                        </a:lnSpc>
                        <a:spcBef>
                          <a:spcPts val="0"/>
                        </a:spcBef>
                        <a:spcAft>
                          <a:spcPts val="0"/>
                        </a:spcAft>
                      </a:pPr>
                      <a:r>
                        <a:rPr lang="en-US" sz="1600" err="1">
                          <a:effectLst/>
                        </a:rPr>
                        <a:t>SharedProperties.targetRestUrl</a:t>
                      </a:r>
                      <a:r>
                        <a:rPr lang="en-US" sz="1600">
                          <a:effectLst/>
                        </a:rPr>
                        <a:t>  [1.8]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rPr>
                        <a:t>Used to perform operations as delegate.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Arial" panose="020B0604020202020204" pitchFamily="34" charset="0"/>
                        </a:rPr>
                        <a:t>Use Graph as alternative</a:t>
                      </a:r>
                    </a:p>
                    <a:p>
                      <a:pPr marL="0" marR="0" algn="l">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Arial" panose="020B0604020202020204" pitchFamily="34" charset="0"/>
                        </a:rPr>
                        <a:t>Use EWS if Graph fails. </a:t>
                      </a:r>
                    </a:p>
                  </a:txBody>
                  <a:tcPr marL="68580" marR="68580" marT="0" marB="0"/>
                </a:tc>
                <a:extLst>
                  <a:ext uri="{0D108BD9-81ED-4DB2-BD59-A6C34878D82A}">
                    <a16:rowId xmlns:a16="http://schemas.microsoft.com/office/drawing/2014/main" val="949273775"/>
                  </a:ext>
                </a:extLst>
              </a:tr>
            </a:tbl>
          </a:graphicData>
        </a:graphic>
      </p:graphicFrame>
    </p:spTree>
    <p:extLst>
      <p:ext uri="{BB962C8B-B14F-4D97-AF65-F5344CB8AC3E}">
        <p14:creationId xmlns:p14="http://schemas.microsoft.com/office/powerpoint/2010/main" val="37782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7CC1-FE7E-150A-54F8-978E49FA5E87}"/>
              </a:ext>
            </a:extLst>
          </p:cNvPr>
          <p:cNvSpPr>
            <a:spLocks noGrp="1"/>
          </p:cNvSpPr>
          <p:nvPr>
            <p:ph type="title"/>
          </p:nvPr>
        </p:nvSpPr>
        <p:spPr/>
        <p:txBody>
          <a:bodyPr/>
          <a:lstStyle/>
          <a:p>
            <a:r>
              <a:rPr lang="en-US"/>
              <a:t>Where we are?</a:t>
            </a:r>
          </a:p>
        </p:txBody>
      </p:sp>
      <p:sp>
        <p:nvSpPr>
          <p:cNvPr id="3" name="Content Placeholder 2">
            <a:extLst>
              <a:ext uri="{FF2B5EF4-FFF2-40B4-BE49-F238E27FC236}">
                <a16:creationId xmlns:a16="http://schemas.microsoft.com/office/drawing/2014/main" id="{AFD28289-8C74-A29E-81FF-2F3A2EE26230}"/>
              </a:ext>
            </a:extLst>
          </p:cNvPr>
          <p:cNvSpPr>
            <a:spLocks noGrp="1"/>
          </p:cNvSpPr>
          <p:nvPr>
            <p:ph idx="1"/>
          </p:nvPr>
        </p:nvSpPr>
        <p:spPr>
          <a:xfrm>
            <a:off x="269241" y="1189178"/>
            <a:ext cx="11653521" cy="5383590"/>
          </a:xfrm>
        </p:spPr>
        <p:txBody>
          <a:bodyPr/>
          <a:lstStyle/>
          <a:p>
            <a:pPr marL="742950" indent="-742950" algn="l" rtl="0" fontAlgn="base">
              <a:buFont typeface="+mj-lt"/>
              <a:buAutoNum type="arabicPeriod"/>
            </a:pPr>
            <a:r>
              <a:rPr lang="en-US" b="0" i="0" u="none" strike="noStrike">
                <a:solidFill>
                  <a:srgbClr val="000000"/>
                </a:solidFill>
                <a:effectLst/>
                <a:latin typeface="Calibri" panose="020F0502020204030204" pitchFamily="34" charset="0"/>
              </a:rPr>
              <a:t>Good news: all active Add-ins using REST will be granted exceptions to keep using the service until Office 2019 goes out of support (October 14,2025) </a:t>
            </a:r>
            <a:r>
              <a:rPr lang="en-US" b="0" i="0">
                <a:solidFill>
                  <a:srgbClr val="000000"/>
                </a:solidFill>
                <a:effectLst/>
                <a:latin typeface="Calibri" panose="020F0502020204030204" pitchFamily="34" charset="0"/>
              </a:rPr>
              <a:t>​</a:t>
            </a:r>
            <a:endParaRPr lang="en-US">
              <a:solidFill>
                <a:srgbClr val="000000"/>
              </a:solidFill>
              <a:latin typeface="Arial" panose="020B0604020202020204" pitchFamily="34" charset="0"/>
            </a:endParaRPr>
          </a:p>
          <a:p>
            <a:pPr marL="742950" indent="-742950" algn="l" rtl="0" fontAlgn="base">
              <a:buFont typeface="+mj-lt"/>
              <a:buAutoNum type="arabicPeriod"/>
            </a:pPr>
            <a:r>
              <a:rPr lang="en-US" b="0" i="0" u="none" strike="noStrike">
                <a:solidFill>
                  <a:srgbClr val="000000"/>
                </a:solidFill>
                <a:effectLst/>
                <a:latin typeface="Calibri" panose="020F0502020204030204" pitchFamily="34" charset="0"/>
              </a:rPr>
              <a:t>Add-ins created after the decommissioned date will not be able to use the REST service after November 2022.</a:t>
            </a:r>
            <a:r>
              <a:rPr lang="en-US" b="0" i="0">
                <a:solidFill>
                  <a:srgbClr val="000000"/>
                </a:solidFill>
                <a:effectLst/>
                <a:latin typeface="Calibri" panose="020F0502020204030204" pitchFamily="34" charset="0"/>
              </a:rPr>
              <a:t>​(*)</a:t>
            </a:r>
            <a:endParaRPr lang="en-US">
              <a:solidFill>
                <a:srgbClr val="000000"/>
              </a:solidFill>
              <a:latin typeface="Arial" panose="020B0604020202020204" pitchFamily="34" charset="0"/>
            </a:endParaRPr>
          </a:p>
          <a:p>
            <a:pPr marL="742950" indent="-742950" algn="l" rtl="0" fontAlgn="base">
              <a:buFont typeface="+mj-lt"/>
              <a:buAutoNum type="arabicPeriod"/>
            </a:pPr>
            <a:r>
              <a:rPr lang="en-US" b="0" i="0" u="none" strike="noStrike">
                <a:solidFill>
                  <a:srgbClr val="000000"/>
                </a:solidFill>
                <a:effectLst/>
                <a:latin typeface="Calibri" panose="020F0502020204030204" pitchFamily="34" charset="0"/>
              </a:rPr>
              <a:t>They need to use the graph instead. </a:t>
            </a:r>
          </a:p>
          <a:p>
            <a:pPr marL="742950" indent="-742950" algn="l" rtl="0" fontAlgn="base">
              <a:buFont typeface="+mj-lt"/>
              <a:buAutoNum type="arabicPeriod"/>
            </a:pPr>
            <a:r>
              <a:rPr lang="en-US">
                <a:solidFill>
                  <a:srgbClr val="000000"/>
                </a:solidFill>
                <a:latin typeface="Calibri" panose="020F0502020204030204" pitchFamily="34" charset="0"/>
              </a:rPr>
              <a:t>We will automatically ID traffic coming from Add-ins but we are also enabling an allow list: </a:t>
            </a:r>
            <a:r>
              <a:rPr lang="en-US" b="0" i="0">
                <a:solidFill>
                  <a:srgbClr val="000000"/>
                </a:solidFill>
                <a:effectLst/>
                <a:latin typeface="Arial" panose="020B0604020202020204" pitchFamily="34" charset="0"/>
                <a:hlinkClick r:id="rId2"/>
              </a:rPr>
              <a:t>https://aka.ms/RESTCheck</a:t>
            </a:r>
            <a:r>
              <a:rPr lang="en-US" b="0" i="0">
                <a:solidFill>
                  <a:srgbClr val="000000"/>
                </a:solidFill>
                <a:effectLst/>
                <a:latin typeface="Arial" panose="020B0604020202020204" pitchFamily="34" charset="0"/>
              </a:rPr>
              <a:t> </a:t>
            </a:r>
          </a:p>
          <a:p>
            <a:pPr marL="0" indent="0">
              <a:buNone/>
            </a:pPr>
            <a:r>
              <a:rPr lang="en-US" sz="2800" b="0" i="1">
                <a:solidFill>
                  <a:srgbClr val="000000"/>
                </a:solidFill>
                <a:effectLst/>
                <a:latin typeface="Calibri" panose="020F0502020204030204" pitchFamily="34" charset="0"/>
              </a:rPr>
              <a:t>(*) This might change</a:t>
            </a:r>
            <a:endParaRPr lang="en-US" sz="2800" i="1"/>
          </a:p>
        </p:txBody>
      </p:sp>
    </p:spTree>
    <p:extLst>
      <p:ext uri="{BB962C8B-B14F-4D97-AF65-F5344CB8AC3E}">
        <p14:creationId xmlns:p14="http://schemas.microsoft.com/office/powerpoint/2010/main" val="2617938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F6BD-AC9B-1B4F-9770-02B0E785A929}"/>
              </a:ext>
            </a:extLst>
          </p:cNvPr>
          <p:cNvSpPr>
            <a:spLocks noGrp="1"/>
          </p:cNvSpPr>
          <p:nvPr>
            <p:ph type="title"/>
          </p:nvPr>
        </p:nvSpPr>
        <p:spPr/>
        <p:txBody>
          <a:bodyPr/>
          <a:lstStyle/>
          <a:p>
            <a:r>
              <a:rPr lang="en-US"/>
              <a:t>Issues </a:t>
            </a:r>
          </a:p>
        </p:txBody>
      </p:sp>
      <p:sp>
        <p:nvSpPr>
          <p:cNvPr id="3" name="Content Placeholder 2">
            <a:extLst>
              <a:ext uri="{FF2B5EF4-FFF2-40B4-BE49-F238E27FC236}">
                <a16:creationId xmlns:a16="http://schemas.microsoft.com/office/drawing/2014/main" id="{0E13C669-464F-7D80-1338-6CA2823501F8}"/>
              </a:ext>
            </a:extLst>
          </p:cNvPr>
          <p:cNvSpPr>
            <a:spLocks noGrp="1"/>
          </p:cNvSpPr>
          <p:nvPr>
            <p:ph idx="1"/>
          </p:nvPr>
        </p:nvSpPr>
        <p:spPr>
          <a:xfrm>
            <a:off x="269241" y="1189178"/>
            <a:ext cx="11653521" cy="5350183"/>
          </a:xfrm>
        </p:spPr>
        <p:txBody>
          <a:bodyPr/>
          <a:lstStyle/>
          <a:p>
            <a:r>
              <a:rPr lang="en-US"/>
              <a:t>Performance Issues (REST faster than Graph in some cases)</a:t>
            </a:r>
          </a:p>
          <a:p>
            <a:r>
              <a:rPr lang="en-US"/>
              <a:t>Authentication issues.</a:t>
            </a:r>
          </a:p>
          <a:p>
            <a:pPr lvl="1"/>
            <a:r>
              <a:rPr lang="en-US"/>
              <a:t>Latency of using a Middle tier for route Graph Calls.</a:t>
            </a:r>
          </a:p>
          <a:p>
            <a:pPr lvl="1"/>
            <a:r>
              <a:rPr lang="en-US"/>
              <a:t>Mobile not Supporting SSO (Identify 1.3) -&gt; Requires MSAL </a:t>
            </a:r>
            <a:r>
              <a:rPr lang="en-US" err="1"/>
              <a:t>AuthRedirect</a:t>
            </a:r>
            <a:r>
              <a:rPr lang="en-US"/>
              <a:t> flow.</a:t>
            </a:r>
          </a:p>
          <a:p>
            <a:r>
              <a:rPr lang="en-US"/>
              <a:t>Graph API Gaps? Not detected so far.</a:t>
            </a:r>
          </a:p>
          <a:p>
            <a:endParaRPr lang="en-US"/>
          </a:p>
          <a:p>
            <a:r>
              <a:rPr lang="en-US"/>
              <a:t>If you are experiencing ANY of this (or other issues)  please contact me ASAP: </a:t>
            </a:r>
            <a:r>
              <a:rPr lang="en-US">
                <a:hlinkClick r:id="rId2"/>
              </a:rPr>
              <a:t>juanbl@microsoft.com</a:t>
            </a:r>
            <a:r>
              <a:rPr lang="en-US"/>
              <a:t> </a:t>
            </a:r>
          </a:p>
        </p:txBody>
      </p:sp>
    </p:spTree>
    <p:extLst>
      <p:ext uri="{BB962C8B-B14F-4D97-AF65-F5344CB8AC3E}">
        <p14:creationId xmlns:p14="http://schemas.microsoft.com/office/powerpoint/2010/main" val="172395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649D-7CA8-5922-6A03-8D1047BEBB7E}"/>
              </a:ext>
            </a:extLst>
          </p:cNvPr>
          <p:cNvSpPr>
            <a:spLocks noGrp="1"/>
          </p:cNvSpPr>
          <p:nvPr>
            <p:ph type="title"/>
          </p:nvPr>
        </p:nvSpPr>
        <p:spPr/>
        <p:txBody>
          <a:bodyPr/>
          <a:lstStyle/>
          <a:p>
            <a:r>
              <a:rPr lang="en-US"/>
              <a:t>Shared Folders in On Exchange OnPrem: in beta! (win32 16.0.15505.20000)</a:t>
            </a:r>
          </a:p>
        </p:txBody>
      </p:sp>
      <p:sp>
        <p:nvSpPr>
          <p:cNvPr id="3" name="Content Placeholder 2">
            <a:extLst>
              <a:ext uri="{FF2B5EF4-FFF2-40B4-BE49-F238E27FC236}">
                <a16:creationId xmlns:a16="http://schemas.microsoft.com/office/drawing/2014/main" id="{32EE3818-4B07-3562-E27A-35032C1EC649}"/>
              </a:ext>
            </a:extLst>
          </p:cNvPr>
          <p:cNvSpPr>
            <a:spLocks noGrp="1"/>
          </p:cNvSpPr>
          <p:nvPr>
            <p:ph idx="1"/>
          </p:nvPr>
        </p:nvSpPr>
        <p:spPr>
          <a:xfrm>
            <a:off x="124275" y="2181637"/>
            <a:ext cx="5172211" cy="4759636"/>
          </a:xfrm>
        </p:spPr>
        <p:txBody>
          <a:bodyPr/>
          <a:lstStyle/>
          <a:p>
            <a:r>
              <a:rPr lang="en-US" sz="2400"/>
              <a:t>Context: Shared Folders (delegates), Shared Mailbox shipped back in Mailbox 1.8 supported only in Exchange Online</a:t>
            </a:r>
          </a:p>
          <a:p>
            <a:r>
              <a:rPr lang="en-US" sz="2400"/>
              <a:t>Available in Beta NOW! </a:t>
            </a:r>
          </a:p>
          <a:p>
            <a:pPr lvl="1"/>
            <a:r>
              <a:rPr lang="en-US" sz="1616"/>
              <a:t>Commands should be visible</a:t>
            </a:r>
          </a:p>
          <a:p>
            <a:pPr lvl="1"/>
            <a:r>
              <a:rPr lang="en-US" sz="1616" err="1"/>
              <a:t>SharedProperties</a:t>
            </a:r>
            <a:r>
              <a:rPr lang="en-US" sz="1616"/>
              <a:t> APIs should work (except REST in non hybrid)</a:t>
            </a:r>
          </a:p>
          <a:p>
            <a:r>
              <a:rPr lang="en-US" sz="2400"/>
              <a:t>Call to Action: Help us validate it works as you expect. Send an issue to </a:t>
            </a:r>
            <a:r>
              <a:rPr lang="en-US" sz="2400">
                <a:hlinkClick r:id="rId3"/>
              </a:rPr>
              <a:t>https://github.com/OfficeDev/office-js/issues/</a:t>
            </a:r>
            <a:r>
              <a:rPr lang="en-US" sz="2400"/>
              <a:t> </a:t>
            </a:r>
          </a:p>
        </p:txBody>
      </p:sp>
      <p:pic>
        <p:nvPicPr>
          <p:cNvPr id="5" name="Picture 4" descr="Graphical user interface, text&#10;&#10;Description automatically generated with medium confidence">
            <a:extLst>
              <a:ext uri="{FF2B5EF4-FFF2-40B4-BE49-F238E27FC236}">
                <a16:creationId xmlns:a16="http://schemas.microsoft.com/office/drawing/2014/main" id="{AD4B22C4-489F-07A6-B0CE-896D5E8970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7422" y="2445660"/>
            <a:ext cx="6328846" cy="22954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4533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6E66-B07B-1581-134C-308158BBC07E}"/>
              </a:ext>
            </a:extLst>
          </p:cNvPr>
          <p:cNvSpPr>
            <a:spLocks noGrp="1"/>
          </p:cNvSpPr>
          <p:nvPr>
            <p:ph type="title"/>
          </p:nvPr>
        </p:nvSpPr>
        <p:spPr/>
        <p:txBody>
          <a:bodyPr/>
          <a:lstStyle/>
          <a:p>
            <a:r>
              <a:rPr lang="en-US"/>
              <a:t>Item Multiselect: </a:t>
            </a:r>
            <a:r>
              <a:rPr lang="en-US">
                <a:highlight>
                  <a:srgbClr val="FFFF00"/>
                </a:highlight>
              </a:rPr>
              <a:t>This</a:t>
            </a:r>
            <a:r>
              <a:rPr lang="en-US"/>
              <a:t> is coming soon…. </a:t>
            </a:r>
          </a:p>
        </p:txBody>
      </p:sp>
      <p:pic>
        <p:nvPicPr>
          <p:cNvPr id="5" name="Picture 4">
            <a:extLst>
              <a:ext uri="{FF2B5EF4-FFF2-40B4-BE49-F238E27FC236}">
                <a16:creationId xmlns:a16="http://schemas.microsoft.com/office/drawing/2014/main" id="{B930A535-A669-101F-F817-B467E6FA1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706" y="1412177"/>
            <a:ext cx="7263851" cy="5156312"/>
          </a:xfrm>
          <a:prstGeom prst="rect">
            <a:avLst/>
          </a:prstGeom>
        </p:spPr>
      </p:pic>
      <p:sp>
        <p:nvSpPr>
          <p:cNvPr id="6" name="Rectangle 5">
            <a:extLst>
              <a:ext uri="{FF2B5EF4-FFF2-40B4-BE49-F238E27FC236}">
                <a16:creationId xmlns:a16="http://schemas.microsoft.com/office/drawing/2014/main" id="{28796B2F-2C0A-C35F-7AA1-6BAAA9229702}"/>
              </a:ext>
            </a:extLst>
          </p:cNvPr>
          <p:cNvSpPr/>
          <p:nvPr/>
        </p:nvSpPr>
        <p:spPr bwMode="auto">
          <a:xfrm>
            <a:off x="1997612" y="1244991"/>
            <a:ext cx="7913077" cy="2180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142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78F68-483C-7053-7DE0-BD55AF959EB3}"/>
              </a:ext>
            </a:extLst>
          </p:cNvPr>
          <p:cNvSpPr>
            <a:spLocks noGrp="1"/>
          </p:cNvSpPr>
          <p:nvPr>
            <p:ph type="title"/>
          </p:nvPr>
        </p:nvSpPr>
        <p:spPr/>
        <p:txBody>
          <a:bodyPr/>
          <a:lstStyle/>
          <a:p>
            <a:r>
              <a:rPr lang="en-US"/>
              <a:t>Demo Item Multi-Select</a:t>
            </a:r>
          </a:p>
        </p:txBody>
      </p:sp>
      <p:sp>
        <p:nvSpPr>
          <p:cNvPr id="5" name="Text Placeholder 4">
            <a:extLst>
              <a:ext uri="{FF2B5EF4-FFF2-40B4-BE49-F238E27FC236}">
                <a16:creationId xmlns:a16="http://schemas.microsoft.com/office/drawing/2014/main" id="{D3D4441D-3EAE-3217-EA2B-E4CEFD62B8CC}"/>
              </a:ext>
            </a:extLst>
          </p:cNvPr>
          <p:cNvSpPr>
            <a:spLocks noGrp="1"/>
          </p:cNvSpPr>
          <p:nvPr>
            <p:ph type="body" sz="quarter" idx="12"/>
          </p:nvPr>
        </p:nvSpPr>
        <p:spPr/>
        <p:txBody>
          <a:bodyPr/>
          <a:lstStyle/>
          <a:p>
            <a:r>
              <a:rPr lang="en-US"/>
              <a:t>Victoria Iannotti  - Software Engineer</a:t>
            </a:r>
          </a:p>
        </p:txBody>
      </p:sp>
    </p:spTree>
    <p:extLst>
      <p:ext uri="{BB962C8B-B14F-4D97-AF65-F5344CB8AC3E}">
        <p14:creationId xmlns:p14="http://schemas.microsoft.com/office/powerpoint/2010/main" val="7278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920141"/>
            <a:ext cx="11104001" cy="1721801"/>
          </a:xfrm>
        </p:spPr>
        <p:txBody>
          <a:bodyPr lIns="0" tIns="0" rIns="0" bIns="0" anchor="t"/>
          <a:lstStyle/>
          <a:p>
            <a:pPr marL="223520" indent="-223520">
              <a:buFont typeface="Wingdings,Sans-Serif"/>
              <a:buChar char=""/>
            </a:pPr>
            <a:r>
              <a:rPr lang="en-US" sz="4000">
                <a:latin typeface="Segoe UI Semibold"/>
                <a:cs typeface="Segoe UI Semibold"/>
              </a:rPr>
              <a:t>SSO samples update</a:t>
            </a:r>
          </a:p>
        </p:txBody>
      </p:sp>
      <p:sp>
        <p:nvSpPr>
          <p:cNvPr id="7" name="TextBox 6">
            <a:extLst>
              <a:ext uri="{FF2B5EF4-FFF2-40B4-BE49-F238E27FC236}">
                <a16:creationId xmlns:a16="http://schemas.microsoft.com/office/drawing/2014/main" id="{8C41839C-9F57-1C9B-D496-00B169FC8D44}"/>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a:solidFill>
                  <a:schemeClr val="bg1"/>
                </a:solidFill>
              </a:rPr>
              <a:t>David Chesnut: Senior Technical Writer</a:t>
            </a:r>
            <a:endParaRPr lang="en-US" sz="2000">
              <a:solidFill>
                <a:schemeClr val="bg1"/>
              </a:solidFill>
              <a:cs typeface="Calibri"/>
            </a:endParaRPr>
          </a:p>
        </p:txBody>
      </p:sp>
      <p:pic>
        <p:nvPicPr>
          <p:cNvPr id="5" name="Picture 4" descr="A person wearing glasses&#10;&#10;Description automatically generated with low confidence">
            <a:extLst>
              <a:ext uri="{FF2B5EF4-FFF2-40B4-BE49-F238E27FC236}">
                <a16:creationId xmlns:a16="http://schemas.microsoft.com/office/drawing/2014/main" id="{C68FF1BC-8D0F-43F0-DC4F-4D7051518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013" y="2605346"/>
            <a:ext cx="1623691" cy="1647308"/>
          </a:xfrm>
          <a:prstGeom prst="rect">
            <a:avLst/>
          </a:prstGeom>
        </p:spPr>
      </p:pic>
    </p:spTree>
    <p:extLst>
      <p:ext uri="{BB962C8B-B14F-4D97-AF65-F5344CB8AC3E}">
        <p14:creationId xmlns:p14="http://schemas.microsoft.com/office/powerpoint/2010/main" val="45701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02F6-D637-D634-0ADA-AF999A2CD550}"/>
              </a:ext>
            </a:extLst>
          </p:cNvPr>
          <p:cNvSpPr>
            <a:spLocks noGrp="1"/>
          </p:cNvSpPr>
          <p:nvPr>
            <p:ph type="title"/>
          </p:nvPr>
        </p:nvSpPr>
        <p:spPr/>
        <p:txBody>
          <a:bodyPr/>
          <a:lstStyle/>
          <a:p>
            <a:r>
              <a:rPr lang="en-US"/>
              <a:t>Demo: Hello World in SSO</a:t>
            </a:r>
          </a:p>
        </p:txBody>
      </p:sp>
    </p:spTree>
    <p:extLst>
      <p:ext uri="{BB962C8B-B14F-4D97-AF65-F5344CB8AC3E}">
        <p14:creationId xmlns:p14="http://schemas.microsoft.com/office/powerpoint/2010/main" val="17851094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43210"/>
            <a:ext cx="11203488" cy="2696123"/>
          </a:xfrm>
        </p:spPr>
        <p:txBody>
          <a:bodyPr vert="horz" wrap="square" lIns="146304" tIns="91440" rIns="146304" bIns="91440" rtlCol="0" anchor="t">
            <a:spAutoFit/>
          </a:bodyPr>
          <a:lstStyle/>
          <a:p>
            <a:pPr marL="223520" indent="-223520">
              <a:buFont typeface="Wingdings,Sans-Serif"/>
              <a:buChar char=""/>
            </a:pPr>
            <a:r>
              <a:rPr lang="en-US" sz="3200">
                <a:latin typeface="Segoe UI Semibold"/>
                <a:cs typeface="Segoe UI Semibold"/>
              </a:rPr>
              <a:t>Community engagement update</a:t>
            </a:r>
          </a:p>
          <a:p>
            <a:pPr marL="223520" indent="-223520">
              <a:buFont typeface="Wingdings,Sans-Serif"/>
              <a:buChar char=""/>
            </a:pPr>
            <a:r>
              <a:rPr lang="en-US" sz="3200">
                <a:latin typeface="Segoe UI Semibold"/>
                <a:cs typeface="Segoe UI Semibold"/>
              </a:rPr>
              <a:t>Word update</a:t>
            </a:r>
          </a:p>
          <a:p>
            <a:pPr marL="223520" indent="-223520">
              <a:buFont typeface="Wingdings,Sans-Serif"/>
              <a:buChar char=""/>
            </a:pPr>
            <a:r>
              <a:rPr lang="en-US" sz="3200">
                <a:latin typeface="Segoe UI Semibold"/>
                <a:cs typeface="Segoe UI Semibold"/>
              </a:rPr>
              <a:t>Outlook Add-ins Update (REST decommission, Shared Folders support, Item multiselect)</a:t>
            </a:r>
          </a:p>
          <a:p>
            <a:pPr marL="223520" indent="-223520">
              <a:buFont typeface="Wingdings,Sans-Serif"/>
              <a:buChar char=""/>
            </a:pPr>
            <a:r>
              <a:rPr lang="en-US" sz="3200">
                <a:latin typeface="Segoe UI Semibold"/>
                <a:cs typeface="Segoe UI Semibold"/>
              </a:rPr>
              <a:t>SSO samples update</a:t>
            </a: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grpSp>
        <p:nvGrpSpPr>
          <p:cNvPr id="26" name="Group 25">
            <a:extLst>
              <a:ext uri="{FF2B5EF4-FFF2-40B4-BE49-F238E27FC236}">
                <a16:creationId xmlns:a16="http://schemas.microsoft.com/office/drawing/2014/main" id="{2E31050A-AE15-96F0-4660-FA00B6C8F476}"/>
              </a:ext>
            </a:extLst>
          </p:cNvPr>
          <p:cNvGrpSpPr/>
          <p:nvPr/>
        </p:nvGrpSpPr>
        <p:grpSpPr>
          <a:xfrm>
            <a:off x="9626184" y="4069964"/>
            <a:ext cx="1910523" cy="2432889"/>
            <a:chOff x="8832966" y="3654173"/>
            <a:chExt cx="1910523" cy="2432889"/>
          </a:xfrm>
        </p:grpSpPr>
        <p:grpSp>
          <p:nvGrpSpPr>
            <p:cNvPr id="6" name="Group 5">
              <a:extLst>
                <a:ext uri="{FF2B5EF4-FFF2-40B4-BE49-F238E27FC236}">
                  <a16:creationId xmlns:a16="http://schemas.microsoft.com/office/drawing/2014/main" id="{3B18EEDC-2699-7C80-B816-47B5D6DB4D75}"/>
                </a:ext>
              </a:extLst>
            </p:cNvPr>
            <p:cNvGrpSpPr/>
            <p:nvPr/>
          </p:nvGrpSpPr>
          <p:grpSpPr>
            <a:xfrm>
              <a:off x="8832966" y="5464152"/>
              <a:ext cx="1910523" cy="622910"/>
              <a:chOff x="2634274" y="2952318"/>
              <a:chExt cx="1868730" cy="591604"/>
            </a:xfrm>
          </p:grpSpPr>
          <p:sp>
            <p:nvSpPr>
              <p:cNvPr id="9" name="Rectangle 8">
                <a:extLst>
                  <a:ext uri="{FF2B5EF4-FFF2-40B4-BE49-F238E27FC236}">
                    <a16:creationId xmlns:a16="http://schemas.microsoft.com/office/drawing/2014/main" id="{8F53D239-2AD1-92E3-47A7-FA2663C079BF}"/>
                  </a:ext>
                </a:extLst>
              </p:cNvPr>
              <p:cNvSpPr/>
              <p:nvPr/>
            </p:nvSpPr>
            <p:spPr>
              <a:xfrm>
                <a:off x="2735115" y="2952318"/>
                <a:ext cx="1667032" cy="350770"/>
              </a:xfrm>
              <a:prstGeom prst="rect">
                <a:avLst/>
              </a:prstGeom>
            </p:spPr>
            <p:txBody>
              <a:bodyPr wrap="none" anchor="t">
                <a:spAutoFit/>
              </a:bodyPr>
              <a:lstStyle/>
              <a:p>
                <a:pPr algn="ctr"/>
                <a:r>
                  <a:rPr lang="en-US">
                    <a:latin typeface="+mj-lt"/>
                  </a:rPr>
                  <a:t>David Chesnut</a:t>
                </a:r>
              </a:p>
            </p:txBody>
          </p:sp>
          <p:sp>
            <p:nvSpPr>
              <p:cNvPr id="11" name="Rectangle 10">
                <a:extLst>
                  <a:ext uri="{FF2B5EF4-FFF2-40B4-BE49-F238E27FC236}">
                    <a16:creationId xmlns:a16="http://schemas.microsoft.com/office/drawing/2014/main" id="{23431DA3-5DE3-1F06-343E-8F49BBCCD9A8}"/>
                  </a:ext>
                </a:extLst>
              </p:cNvPr>
              <p:cNvSpPr/>
              <p:nvPr/>
            </p:nvSpPr>
            <p:spPr>
              <a:xfrm>
                <a:off x="2634274" y="3251613"/>
                <a:ext cx="1868730" cy="292309"/>
              </a:xfrm>
              <a:prstGeom prst="rect">
                <a:avLst/>
              </a:prstGeom>
            </p:spPr>
            <p:txBody>
              <a:bodyPr wrap="none" anchor="t">
                <a:spAutoFit/>
              </a:bodyPr>
              <a:lstStyle/>
              <a:p>
                <a:pPr algn="ctr"/>
                <a:r>
                  <a:rPr lang="en-US" sz="1400">
                    <a:latin typeface="Calibri" panose="020F0502020204030204"/>
                  </a:rPr>
                  <a:t>Senior Technical Writer</a:t>
                </a:r>
                <a:endParaRPr lang="en-US"/>
              </a:p>
            </p:txBody>
          </p:sp>
        </p:grpSp>
        <p:pic>
          <p:nvPicPr>
            <p:cNvPr id="7" name="Picture 6" descr="A person wearing glasses&#10;&#10;Description automatically generated with low confidence">
              <a:extLst>
                <a:ext uri="{FF2B5EF4-FFF2-40B4-BE49-F238E27FC236}">
                  <a16:creationId xmlns:a16="http://schemas.microsoft.com/office/drawing/2014/main" id="{E99417AF-FE3A-0FBE-DE81-0D5F9E5E7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719" y="3654173"/>
              <a:ext cx="1623691" cy="1647308"/>
            </a:xfrm>
            <a:prstGeom prst="rect">
              <a:avLst/>
            </a:prstGeom>
          </p:spPr>
        </p:pic>
      </p:grpSp>
      <p:grpSp>
        <p:nvGrpSpPr>
          <p:cNvPr id="25" name="Group 24">
            <a:extLst>
              <a:ext uri="{FF2B5EF4-FFF2-40B4-BE49-F238E27FC236}">
                <a16:creationId xmlns:a16="http://schemas.microsoft.com/office/drawing/2014/main" id="{AA36FC22-3870-EA86-AFB2-7810A6764B3A}"/>
              </a:ext>
            </a:extLst>
          </p:cNvPr>
          <p:cNvGrpSpPr/>
          <p:nvPr/>
        </p:nvGrpSpPr>
        <p:grpSpPr>
          <a:xfrm>
            <a:off x="710669" y="4107614"/>
            <a:ext cx="2585964" cy="2409216"/>
            <a:chOff x="710669" y="3677846"/>
            <a:chExt cx="2585964" cy="2409216"/>
          </a:xfrm>
        </p:grpSpPr>
        <p:pic>
          <p:nvPicPr>
            <p:cNvPr id="14" name="Picture 13" descr="A person smiling for the camera&#10;&#10;Description automatically generated with medium confidence">
              <a:extLst>
                <a:ext uri="{FF2B5EF4-FFF2-40B4-BE49-F238E27FC236}">
                  <a16:creationId xmlns:a16="http://schemas.microsoft.com/office/drawing/2014/main" id="{445B0420-0102-52F8-88FF-2ED5439BA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42" y="3677846"/>
              <a:ext cx="1666613" cy="1679533"/>
            </a:xfrm>
            <a:prstGeom prst="rect">
              <a:avLst/>
            </a:prstGeom>
          </p:spPr>
        </p:pic>
        <p:sp>
          <p:nvSpPr>
            <p:cNvPr id="16" name="Rectangle 15">
              <a:extLst>
                <a:ext uri="{FF2B5EF4-FFF2-40B4-BE49-F238E27FC236}">
                  <a16:creationId xmlns:a16="http://schemas.microsoft.com/office/drawing/2014/main" id="{5807B3AD-5819-0699-5D98-3168D6646290}"/>
                </a:ext>
              </a:extLst>
            </p:cNvPr>
            <p:cNvSpPr/>
            <p:nvPr/>
          </p:nvSpPr>
          <p:spPr>
            <a:xfrm>
              <a:off x="1193171" y="5454691"/>
              <a:ext cx="1620957" cy="369332"/>
            </a:xfrm>
            <a:prstGeom prst="rect">
              <a:avLst/>
            </a:prstGeom>
          </p:spPr>
          <p:txBody>
            <a:bodyPr wrap="none" lIns="91440" tIns="45720" rIns="91440" bIns="45720" anchor="t">
              <a:spAutoFit/>
            </a:bodyPr>
            <a:lstStyle/>
            <a:p>
              <a:pPr algn="ctr"/>
              <a:r>
                <a:rPr lang="en-US">
                  <a:latin typeface="+mj-lt"/>
                </a:rPr>
                <a:t>Linda Cannon</a:t>
              </a:r>
            </a:p>
          </p:txBody>
        </p:sp>
        <p:sp>
          <p:nvSpPr>
            <p:cNvPr id="18" name="Rectangle 17">
              <a:extLst>
                <a:ext uri="{FF2B5EF4-FFF2-40B4-BE49-F238E27FC236}">
                  <a16:creationId xmlns:a16="http://schemas.microsoft.com/office/drawing/2014/main" id="{7AFDCF22-2927-4925-DA19-818BF26293B5}"/>
                </a:ext>
              </a:extLst>
            </p:cNvPr>
            <p:cNvSpPr/>
            <p:nvPr/>
          </p:nvSpPr>
          <p:spPr>
            <a:xfrm>
              <a:off x="710669" y="5779285"/>
              <a:ext cx="2585964" cy="307777"/>
            </a:xfrm>
            <a:prstGeom prst="rect">
              <a:avLst/>
            </a:prstGeom>
          </p:spPr>
          <p:txBody>
            <a:bodyPr wrap="none" anchor="t">
              <a:spAutoFit/>
            </a:bodyPr>
            <a:lstStyle/>
            <a:p>
              <a:pPr algn="ctr"/>
              <a:r>
                <a:rPr lang="en-US" sz="1400">
                  <a:latin typeface="Calibri" panose="020F0502020204030204"/>
                </a:rPr>
                <a:t>Senior Content Product Manager</a:t>
              </a:r>
              <a:endParaRPr lang="en-US"/>
            </a:p>
          </p:txBody>
        </p:sp>
      </p:grpSp>
      <p:grpSp>
        <p:nvGrpSpPr>
          <p:cNvPr id="24" name="Group 23">
            <a:extLst>
              <a:ext uri="{FF2B5EF4-FFF2-40B4-BE49-F238E27FC236}">
                <a16:creationId xmlns:a16="http://schemas.microsoft.com/office/drawing/2014/main" id="{E3CFE77B-8C0C-BCC1-C788-345854ECACC0}"/>
              </a:ext>
            </a:extLst>
          </p:cNvPr>
          <p:cNvGrpSpPr/>
          <p:nvPr/>
        </p:nvGrpSpPr>
        <p:grpSpPr>
          <a:xfrm>
            <a:off x="3199022" y="4155882"/>
            <a:ext cx="2188869" cy="2361137"/>
            <a:chOff x="3668522" y="3726114"/>
            <a:chExt cx="2188869" cy="2361137"/>
          </a:xfrm>
        </p:grpSpPr>
        <p:pic>
          <p:nvPicPr>
            <p:cNvPr id="5" name="Picture 4" descr="A person wearing glasses&#10;&#10;Description automatically generated with low confidence">
              <a:extLst>
                <a:ext uri="{FF2B5EF4-FFF2-40B4-BE49-F238E27FC236}">
                  <a16:creationId xmlns:a16="http://schemas.microsoft.com/office/drawing/2014/main" id="{9B899CC4-8C82-416C-1605-2078A719E9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263" y="3726114"/>
              <a:ext cx="1700694" cy="1620346"/>
            </a:xfrm>
            <a:prstGeom prst="rect">
              <a:avLst/>
            </a:prstGeom>
          </p:spPr>
        </p:pic>
        <p:sp>
          <p:nvSpPr>
            <p:cNvPr id="10" name="Rectangle 9">
              <a:extLst>
                <a:ext uri="{FF2B5EF4-FFF2-40B4-BE49-F238E27FC236}">
                  <a16:creationId xmlns:a16="http://schemas.microsoft.com/office/drawing/2014/main" id="{492D8991-8479-E982-90BA-858CEC89D3DC}"/>
                </a:ext>
              </a:extLst>
            </p:cNvPr>
            <p:cNvSpPr/>
            <p:nvPr/>
          </p:nvSpPr>
          <p:spPr>
            <a:xfrm>
              <a:off x="4207544" y="5454880"/>
              <a:ext cx="1110817" cy="369332"/>
            </a:xfrm>
            <a:prstGeom prst="rect">
              <a:avLst/>
            </a:prstGeom>
          </p:spPr>
          <p:txBody>
            <a:bodyPr wrap="none" lIns="91440" tIns="45720" rIns="91440" bIns="45720" anchor="t">
              <a:spAutoFit/>
            </a:bodyPr>
            <a:lstStyle/>
            <a:p>
              <a:pPr algn="ctr"/>
              <a:r>
                <a:rPr lang="en-US">
                  <a:latin typeface="+mj-lt"/>
                </a:rPr>
                <a:t>Yun Wang</a:t>
              </a:r>
            </a:p>
          </p:txBody>
        </p:sp>
        <p:sp>
          <p:nvSpPr>
            <p:cNvPr id="13" name="Rectangle 12">
              <a:extLst>
                <a:ext uri="{FF2B5EF4-FFF2-40B4-BE49-F238E27FC236}">
                  <a16:creationId xmlns:a16="http://schemas.microsoft.com/office/drawing/2014/main" id="{E595D5A5-20BD-18BE-50E9-6DB46FD95EC3}"/>
                </a:ext>
              </a:extLst>
            </p:cNvPr>
            <p:cNvSpPr/>
            <p:nvPr/>
          </p:nvSpPr>
          <p:spPr>
            <a:xfrm>
              <a:off x="3668522" y="5779474"/>
              <a:ext cx="2188869" cy="307777"/>
            </a:xfrm>
            <a:prstGeom prst="rect">
              <a:avLst/>
            </a:prstGeom>
          </p:spPr>
          <p:txBody>
            <a:bodyPr wrap="none" anchor="t">
              <a:spAutoFit/>
            </a:bodyPr>
            <a:lstStyle/>
            <a:p>
              <a:pPr algn="ctr"/>
              <a:r>
                <a:rPr lang="en-US" sz="1400">
                  <a:latin typeface="Calibri" panose="020F0502020204030204"/>
                </a:rPr>
                <a:t>Principal Product Manager</a:t>
              </a:r>
              <a:endParaRPr lang="en-US"/>
            </a:p>
          </p:txBody>
        </p:sp>
      </p:grpSp>
      <p:grpSp>
        <p:nvGrpSpPr>
          <p:cNvPr id="15" name="Group 14">
            <a:extLst>
              <a:ext uri="{FF2B5EF4-FFF2-40B4-BE49-F238E27FC236}">
                <a16:creationId xmlns:a16="http://schemas.microsoft.com/office/drawing/2014/main" id="{BAD6123E-DB57-F49D-25DE-2BDF6449CB1C}"/>
              </a:ext>
            </a:extLst>
          </p:cNvPr>
          <p:cNvGrpSpPr/>
          <p:nvPr/>
        </p:nvGrpSpPr>
        <p:grpSpPr>
          <a:xfrm>
            <a:off x="5336513" y="4083299"/>
            <a:ext cx="2126351" cy="2419554"/>
            <a:chOff x="5134877" y="3833695"/>
            <a:chExt cx="2126351" cy="2419554"/>
          </a:xfrm>
        </p:grpSpPr>
        <p:sp>
          <p:nvSpPr>
            <p:cNvPr id="17" name="Rectangle 16">
              <a:extLst>
                <a:ext uri="{FF2B5EF4-FFF2-40B4-BE49-F238E27FC236}">
                  <a16:creationId xmlns:a16="http://schemas.microsoft.com/office/drawing/2014/main" id="{DFF977F2-91CE-9274-295F-85CD9618EAC0}"/>
                </a:ext>
              </a:extLst>
            </p:cNvPr>
            <p:cNvSpPr/>
            <p:nvPr/>
          </p:nvSpPr>
          <p:spPr>
            <a:xfrm>
              <a:off x="5396381" y="5630339"/>
              <a:ext cx="1603324" cy="369332"/>
            </a:xfrm>
            <a:prstGeom prst="rect">
              <a:avLst/>
            </a:prstGeom>
          </p:spPr>
          <p:txBody>
            <a:bodyPr wrap="none" lIns="91440" tIns="45720" rIns="91440" bIns="45720" anchor="t">
              <a:spAutoFit/>
            </a:bodyPr>
            <a:lstStyle/>
            <a:p>
              <a:pPr algn="ctr"/>
              <a:r>
                <a:rPr lang="en-US">
                  <a:latin typeface="+mj-lt"/>
                </a:rPr>
                <a:t>Juan Balmori </a:t>
              </a:r>
            </a:p>
          </p:txBody>
        </p:sp>
        <p:sp>
          <p:nvSpPr>
            <p:cNvPr id="19" name="Rectangle 18">
              <a:extLst>
                <a:ext uri="{FF2B5EF4-FFF2-40B4-BE49-F238E27FC236}">
                  <a16:creationId xmlns:a16="http://schemas.microsoft.com/office/drawing/2014/main" id="{A00DC8D3-DCBE-2556-59C1-4F31109AD902}"/>
                </a:ext>
              </a:extLst>
            </p:cNvPr>
            <p:cNvSpPr/>
            <p:nvPr/>
          </p:nvSpPr>
          <p:spPr>
            <a:xfrm>
              <a:off x="5134877" y="5945472"/>
              <a:ext cx="2126351" cy="307777"/>
            </a:xfrm>
            <a:prstGeom prst="rect">
              <a:avLst/>
            </a:prstGeom>
          </p:spPr>
          <p:txBody>
            <a:bodyPr wrap="none" anchor="t">
              <a:spAutoFit/>
            </a:bodyPr>
            <a:lstStyle/>
            <a:p>
              <a:pPr algn="ctr"/>
              <a:r>
                <a:rPr lang="en-US" sz="1400">
                  <a:latin typeface="Calibri" panose="020F0502020204030204"/>
                </a:rPr>
                <a:t>Principal Product Manager</a:t>
              </a:r>
              <a:endParaRPr lang="en-US"/>
            </a:p>
          </p:txBody>
        </p:sp>
        <p:pic>
          <p:nvPicPr>
            <p:cNvPr id="20" name="Picture 19" descr="A person smiling for the camera&#10;&#10;Description automatically generated with medium confidence">
              <a:extLst>
                <a:ext uri="{FF2B5EF4-FFF2-40B4-BE49-F238E27FC236}">
                  <a16:creationId xmlns:a16="http://schemas.microsoft.com/office/drawing/2014/main" id="{340EC243-964E-EEAE-FBB8-BA30B1E60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620" y="3833695"/>
              <a:ext cx="1655957" cy="1620345"/>
            </a:xfrm>
            <a:prstGeom prst="rect">
              <a:avLst/>
            </a:prstGeom>
          </p:spPr>
        </p:pic>
      </p:grpSp>
      <p:pic>
        <p:nvPicPr>
          <p:cNvPr id="8" name="Picture 7" descr="A person smiling for the camera&#10;&#10;Description automatically generated with low confidence">
            <a:extLst>
              <a:ext uri="{FF2B5EF4-FFF2-40B4-BE49-F238E27FC236}">
                <a16:creationId xmlns:a16="http://schemas.microsoft.com/office/drawing/2014/main" id="{7F9861E4-8467-AB5E-8E78-7ECB8CAEB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2526" y="4112653"/>
            <a:ext cx="1727027" cy="1707061"/>
          </a:xfrm>
          <a:prstGeom prst="rect">
            <a:avLst/>
          </a:prstGeom>
        </p:spPr>
      </p:pic>
      <p:sp>
        <p:nvSpPr>
          <p:cNvPr id="21" name="Rectangle 20">
            <a:extLst>
              <a:ext uri="{FF2B5EF4-FFF2-40B4-BE49-F238E27FC236}">
                <a16:creationId xmlns:a16="http://schemas.microsoft.com/office/drawing/2014/main" id="{0AB9F564-2FED-FA00-C2C9-85CA9A4D4B82}"/>
              </a:ext>
            </a:extLst>
          </p:cNvPr>
          <p:cNvSpPr/>
          <p:nvPr/>
        </p:nvSpPr>
        <p:spPr>
          <a:xfrm>
            <a:off x="7675644" y="5871538"/>
            <a:ext cx="1673023" cy="369332"/>
          </a:xfrm>
          <a:prstGeom prst="rect">
            <a:avLst/>
          </a:prstGeom>
        </p:spPr>
        <p:txBody>
          <a:bodyPr wrap="none" lIns="91440" tIns="45720" rIns="91440" bIns="45720" anchor="t">
            <a:spAutoFit/>
          </a:bodyPr>
          <a:lstStyle/>
          <a:p>
            <a:pPr algn="ctr"/>
            <a:r>
              <a:rPr lang="en-US">
                <a:latin typeface="+mj-lt"/>
              </a:rPr>
              <a:t>Victoria </a:t>
            </a:r>
            <a:r>
              <a:rPr lang="en-US" err="1">
                <a:latin typeface="+mj-lt"/>
              </a:rPr>
              <a:t>Iannotti</a:t>
            </a:r>
            <a:endParaRPr lang="en-US">
              <a:latin typeface="+mj-lt"/>
            </a:endParaRPr>
          </a:p>
        </p:txBody>
      </p:sp>
      <p:sp>
        <p:nvSpPr>
          <p:cNvPr id="23" name="Rectangle 22">
            <a:extLst>
              <a:ext uri="{FF2B5EF4-FFF2-40B4-BE49-F238E27FC236}">
                <a16:creationId xmlns:a16="http://schemas.microsoft.com/office/drawing/2014/main" id="{070CDBB0-74CC-E4DF-8DA3-A6C7565096CC}"/>
              </a:ext>
            </a:extLst>
          </p:cNvPr>
          <p:cNvSpPr/>
          <p:nvPr/>
        </p:nvSpPr>
        <p:spPr>
          <a:xfrm>
            <a:off x="7749544" y="6196132"/>
            <a:ext cx="1525226" cy="307777"/>
          </a:xfrm>
          <a:prstGeom prst="rect">
            <a:avLst/>
          </a:prstGeom>
        </p:spPr>
        <p:txBody>
          <a:bodyPr wrap="none" anchor="t">
            <a:spAutoFit/>
          </a:bodyPr>
          <a:lstStyle/>
          <a:p>
            <a:pPr algn="ctr"/>
            <a:r>
              <a:rPr lang="en-US" sz="1400">
                <a:latin typeface="Calibri" panose="020F0502020204030204"/>
              </a:rPr>
              <a:t>Software Engineer</a:t>
            </a:r>
            <a:endParaRPr lang="en-US"/>
          </a:p>
        </p:txBody>
      </p:sp>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C06FA0-FBA7-29CA-F076-28054432D350}"/>
              </a:ext>
            </a:extLst>
          </p:cNvPr>
          <p:cNvSpPr/>
          <p:nvPr/>
        </p:nvSpPr>
        <p:spPr>
          <a:xfrm>
            <a:off x="700178" y="1199069"/>
            <a:ext cx="1526876" cy="8108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Add-in</a:t>
            </a:r>
          </a:p>
        </p:txBody>
      </p:sp>
      <p:sp>
        <p:nvSpPr>
          <p:cNvPr id="4" name="Rectangle 3">
            <a:extLst>
              <a:ext uri="{FF2B5EF4-FFF2-40B4-BE49-F238E27FC236}">
                <a16:creationId xmlns:a16="http://schemas.microsoft.com/office/drawing/2014/main" id="{1A47A6D8-5E1C-9DB0-62F4-248E0FD70F4C}"/>
              </a:ext>
            </a:extLst>
          </p:cNvPr>
          <p:cNvSpPr/>
          <p:nvPr/>
        </p:nvSpPr>
        <p:spPr>
          <a:xfrm>
            <a:off x="2715882" y="1199068"/>
            <a:ext cx="1526876" cy="8108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Middle-tier server</a:t>
            </a:r>
          </a:p>
        </p:txBody>
      </p:sp>
      <p:sp>
        <p:nvSpPr>
          <p:cNvPr id="6" name="Rectangle 5">
            <a:extLst>
              <a:ext uri="{FF2B5EF4-FFF2-40B4-BE49-F238E27FC236}">
                <a16:creationId xmlns:a16="http://schemas.microsoft.com/office/drawing/2014/main" id="{5D8724D2-1926-A482-2112-4426D6A6B8A8}"/>
              </a:ext>
            </a:extLst>
          </p:cNvPr>
          <p:cNvSpPr/>
          <p:nvPr/>
        </p:nvSpPr>
        <p:spPr>
          <a:xfrm>
            <a:off x="4638135" y="1199068"/>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Office host</a:t>
            </a:r>
          </a:p>
        </p:txBody>
      </p:sp>
      <p:sp>
        <p:nvSpPr>
          <p:cNvPr id="8" name="Rectangle 7">
            <a:extLst>
              <a:ext uri="{FF2B5EF4-FFF2-40B4-BE49-F238E27FC236}">
                <a16:creationId xmlns:a16="http://schemas.microsoft.com/office/drawing/2014/main" id="{F291B8E0-2E22-F02F-60E7-D4C5855A7B56}"/>
              </a:ext>
            </a:extLst>
          </p:cNvPr>
          <p:cNvSpPr/>
          <p:nvPr/>
        </p:nvSpPr>
        <p:spPr>
          <a:xfrm>
            <a:off x="6635149" y="1199068"/>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identity</a:t>
            </a:r>
          </a:p>
          <a:p>
            <a:pPr algn="ctr"/>
            <a:r>
              <a:rPr lang="en-US"/>
              <a:t>platform</a:t>
            </a:r>
          </a:p>
        </p:txBody>
      </p:sp>
      <p:sp>
        <p:nvSpPr>
          <p:cNvPr id="10" name="Rectangle 9">
            <a:extLst>
              <a:ext uri="{FF2B5EF4-FFF2-40B4-BE49-F238E27FC236}">
                <a16:creationId xmlns:a16="http://schemas.microsoft.com/office/drawing/2014/main" id="{FF12C534-B8EF-BD65-D3E6-24C8AC70134B}"/>
              </a:ext>
            </a:extLst>
          </p:cNvPr>
          <p:cNvSpPr/>
          <p:nvPr/>
        </p:nvSpPr>
        <p:spPr>
          <a:xfrm>
            <a:off x="8563156" y="1199068"/>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Graph</a:t>
            </a:r>
          </a:p>
        </p:txBody>
      </p:sp>
      <p:cxnSp>
        <p:nvCxnSpPr>
          <p:cNvPr id="12" name="Straight Connector 11">
            <a:extLst>
              <a:ext uri="{FF2B5EF4-FFF2-40B4-BE49-F238E27FC236}">
                <a16:creationId xmlns:a16="http://schemas.microsoft.com/office/drawing/2014/main" id="{5F124C7B-7A05-9B94-0E22-C8A8A3558E0F}"/>
              </a:ext>
            </a:extLst>
          </p:cNvPr>
          <p:cNvCxnSpPr>
            <a:cxnSpLocks/>
          </p:cNvCxnSpPr>
          <p:nvPr/>
        </p:nvCxnSpPr>
        <p:spPr>
          <a:xfrm>
            <a:off x="1454990" y="2009951"/>
            <a:ext cx="0" cy="42442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E5ADDC-4F41-CCE4-6149-E4A4A5A93968}"/>
              </a:ext>
            </a:extLst>
          </p:cNvPr>
          <p:cNvCxnSpPr>
            <a:cxnSpLocks/>
          </p:cNvCxnSpPr>
          <p:nvPr/>
        </p:nvCxnSpPr>
        <p:spPr>
          <a:xfrm>
            <a:off x="9326594" y="1811543"/>
            <a:ext cx="0" cy="47014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206404-611A-89EB-CED1-7F4A5F89F6AF}"/>
              </a:ext>
            </a:extLst>
          </p:cNvPr>
          <p:cNvCxnSpPr>
            <a:cxnSpLocks/>
          </p:cNvCxnSpPr>
          <p:nvPr/>
        </p:nvCxnSpPr>
        <p:spPr>
          <a:xfrm>
            <a:off x="7398587" y="1886305"/>
            <a:ext cx="18692" cy="447136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5CF147-8E89-4AAD-DE49-DD075933D482}"/>
              </a:ext>
            </a:extLst>
          </p:cNvPr>
          <p:cNvCxnSpPr>
            <a:cxnSpLocks/>
          </p:cNvCxnSpPr>
          <p:nvPr/>
        </p:nvCxnSpPr>
        <p:spPr>
          <a:xfrm>
            <a:off x="5398699" y="1811543"/>
            <a:ext cx="0" cy="468133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30B72E-0426-84D7-CCC3-73CCCF77FA34}"/>
              </a:ext>
            </a:extLst>
          </p:cNvPr>
          <p:cNvCxnSpPr>
            <a:cxnSpLocks/>
          </p:cNvCxnSpPr>
          <p:nvPr/>
        </p:nvCxnSpPr>
        <p:spPr>
          <a:xfrm>
            <a:off x="3473570" y="1886306"/>
            <a:ext cx="0" cy="45403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74FB3A-4BB0-4C15-73C0-16055796F1C0}"/>
              </a:ext>
            </a:extLst>
          </p:cNvPr>
          <p:cNvCxnSpPr/>
          <p:nvPr/>
        </p:nvCxnSpPr>
        <p:spPr>
          <a:xfrm>
            <a:off x="1454990" y="2458525"/>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D24DC9-1054-3214-4B2F-55F6BEB23377}"/>
              </a:ext>
            </a:extLst>
          </p:cNvPr>
          <p:cNvSpPr txBox="1"/>
          <p:nvPr/>
        </p:nvSpPr>
        <p:spPr>
          <a:xfrm>
            <a:off x="1557413" y="2115073"/>
            <a:ext cx="2022670" cy="369332"/>
          </a:xfrm>
          <a:prstGeom prst="rect">
            <a:avLst/>
          </a:prstGeom>
          <a:noFill/>
        </p:spPr>
        <p:txBody>
          <a:bodyPr wrap="none" rtlCol="0">
            <a:spAutoFit/>
          </a:bodyPr>
          <a:lstStyle/>
          <a:p>
            <a:r>
              <a:rPr lang="en-US"/>
              <a:t>1. getAccessToken()</a:t>
            </a:r>
          </a:p>
        </p:txBody>
      </p:sp>
      <p:cxnSp>
        <p:nvCxnSpPr>
          <p:cNvPr id="26" name="Straight Arrow Connector 25">
            <a:extLst>
              <a:ext uri="{FF2B5EF4-FFF2-40B4-BE49-F238E27FC236}">
                <a16:creationId xmlns:a16="http://schemas.microsoft.com/office/drawing/2014/main" id="{BAF64181-28BF-D239-D25A-B4C35BCA602E}"/>
              </a:ext>
            </a:extLst>
          </p:cNvPr>
          <p:cNvCxnSpPr>
            <a:cxnSpLocks/>
          </p:cNvCxnSpPr>
          <p:nvPr/>
        </p:nvCxnSpPr>
        <p:spPr>
          <a:xfrm flipH="1">
            <a:off x="1454990" y="2848740"/>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04E0E60F-460C-D77D-B43D-B14339420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711" y="2658132"/>
            <a:ext cx="371527" cy="371527"/>
          </a:xfrm>
          <a:prstGeom prst="rect">
            <a:avLst/>
          </a:prstGeom>
        </p:spPr>
      </p:pic>
      <p:cxnSp>
        <p:nvCxnSpPr>
          <p:cNvPr id="33" name="Straight Arrow Connector 32">
            <a:extLst>
              <a:ext uri="{FF2B5EF4-FFF2-40B4-BE49-F238E27FC236}">
                <a16:creationId xmlns:a16="http://schemas.microsoft.com/office/drawing/2014/main" id="{2D8AEB45-0478-835B-4D59-DA6DD0E57EBB}"/>
              </a:ext>
            </a:extLst>
          </p:cNvPr>
          <p:cNvCxnSpPr>
            <a:cxnSpLocks/>
          </p:cNvCxnSpPr>
          <p:nvPr/>
        </p:nvCxnSpPr>
        <p:spPr>
          <a:xfrm>
            <a:off x="1463616" y="3628838"/>
            <a:ext cx="200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0CE4F7EC-8E18-2BA6-D6D3-2CD0B9BE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10" y="3231347"/>
            <a:ext cx="371527" cy="371527"/>
          </a:xfrm>
          <a:prstGeom prst="rect">
            <a:avLst/>
          </a:prstGeom>
        </p:spPr>
      </p:pic>
      <p:cxnSp>
        <p:nvCxnSpPr>
          <p:cNvPr id="38" name="Straight Arrow Connector 37">
            <a:extLst>
              <a:ext uri="{FF2B5EF4-FFF2-40B4-BE49-F238E27FC236}">
                <a16:creationId xmlns:a16="http://schemas.microsoft.com/office/drawing/2014/main" id="{1BACCBF6-A52E-3C2E-14E5-FE8D216B595A}"/>
              </a:ext>
            </a:extLst>
          </p:cNvPr>
          <p:cNvCxnSpPr>
            <a:cxnSpLocks/>
          </p:cNvCxnSpPr>
          <p:nvPr/>
        </p:nvCxnSpPr>
        <p:spPr>
          <a:xfrm>
            <a:off x="3473570" y="3971019"/>
            <a:ext cx="3925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280A72-0C07-B69C-1725-C42769702BEF}"/>
              </a:ext>
            </a:extLst>
          </p:cNvPr>
          <p:cNvCxnSpPr>
            <a:cxnSpLocks/>
          </p:cNvCxnSpPr>
          <p:nvPr/>
        </p:nvCxnSpPr>
        <p:spPr>
          <a:xfrm flipH="1">
            <a:off x="3473570" y="4393713"/>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40648D9D-8FC6-B3C8-D9AA-ADEBC6E6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340" y="4011270"/>
            <a:ext cx="371527" cy="371527"/>
          </a:xfrm>
          <a:prstGeom prst="rect">
            <a:avLst/>
          </a:prstGeom>
        </p:spPr>
      </p:pic>
      <p:cxnSp>
        <p:nvCxnSpPr>
          <p:cNvPr id="45" name="Straight Arrow Connector 44">
            <a:extLst>
              <a:ext uri="{FF2B5EF4-FFF2-40B4-BE49-F238E27FC236}">
                <a16:creationId xmlns:a16="http://schemas.microsoft.com/office/drawing/2014/main" id="{AC8FA5CA-C08C-DCE8-BF7C-34ED08247914}"/>
              </a:ext>
            </a:extLst>
          </p:cNvPr>
          <p:cNvCxnSpPr>
            <a:cxnSpLocks/>
          </p:cNvCxnSpPr>
          <p:nvPr/>
        </p:nvCxnSpPr>
        <p:spPr>
          <a:xfrm>
            <a:off x="3473570" y="4905548"/>
            <a:ext cx="585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06BFD4A-6768-C7E1-7D22-3A1440E22B29}"/>
              </a:ext>
            </a:extLst>
          </p:cNvPr>
          <p:cNvCxnSpPr>
            <a:cxnSpLocks/>
          </p:cNvCxnSpPr>
          <p:nvPr/>
        </p:nvCxnSpPr>
        <p:spPr>
          <a:xfrm flipH="1">
            <a:off x="3426844" y="5532400"/>
            <a:ext cx="5899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815255B-5EC3-F666-0ADC-8C4F868E4A22}"/>
              </a:ext>
            </a:extLst>
          </p:cNvPr>
          <p:cNvCxnSpPr>
            <a:cxnSpLocks/>
          </p:cNvCxnSpPr>
          <p:nvPr/>
        </p:nvCxnSpPr>
        <p:spPr>
          <a:xfrm flipH="1">
            <a:off x="1454990" y="5679050"/>
            <a:ext cx="2018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234D5A3-3D1F-54D5-B096-FEFE67B9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810" y="4521369"/>
            <a:ext cx="371527" cy="371527"/>
          </a:xfrm>
          <a:prstGeom prst="rect">
            <a:avLst/>
          </a:prstGeom>
        </p:spPr>
      </p:pic>
      <p:sp>
        <p:nvSpPr>
          <p:cNvPr id="57" name="TextBox 56">
            <a:extLst>
              <a:ext uri="{FF2B5EF4-FFF2-40B4-BE49-F238E27FC236}">
                <a16:creationId xmlns:a16="http://schemas.microsoft.com/office/drawing/2014/main" id="{AB97EEC5-FE26-915A-E33D-824E4DC6769E}"/>
              </a:ext>
            </a:extLst>
          </p:cNvPr>
          <p:cNvSpPr txBox="1"/>
          <p:nvPr/>
        </p:nvSpPr>
        <p:spPr>
          <a:xfrm>
            <a:off x="3534504" y="5093421"/>
            <a:ext cx="487634" cy="369332"/>
          </a:xfrm>
          <a:prstGeom prst="rect">
            <a:avLst/>
          </a:prstGeom>
          <a:noFill/>
        </p:spPr>
        <p:txBody>
          <a:bodyPr wrap="none" rtlCol="0">
            <a:spAutoFit/>
          </a:bodyPr>
          <a:lstStyle/>
          <a:p>
            <a:r>
              <a:rPr lang="en-US"/>
              <a:t>{…}</a:t>
            </a:r>
          </a:p>
        </p:txBody>
      </p:sp>
      <p:sp>
        <p:nvSpPr>
          <p:cNvPr id="59" name="TextBox 58">
            <a:extLst>
              <a:ext uri="{FF2B5EF4-FFF2-40B4-BE49-F238E27FC236}">
                <a16:creationId xmlns:a16="http://schemas.microsoft.com/office/drawing/2014/main" id="{2FC91F49-DDC6-65DC-B3BD-BB0F91D134F4}"/>
              </a:ext>
            </a:extLst>
          </p:cNvPr>
          <p:cNvSpPr txBox="1"/>
          <p:nvPr/>
        </p:nvSpPr>
        <p:spPr>
          <a:xfrm>
            <a:off x="774751" y="5518022"/>
            <a:ext cx="487634" cy="369332"/>
          </a:xfrm>
          <a:prstGeom prst="rect">
            <a:avLst/>
          </a:prstGeom>
          <a:noFill/>
        </p:spPr>
        <p:txBody>
          <a:bodyPr wrap="none" rtlCol="0">
            <a:spAutoFit/>
          </a:bodyPr>
          <a:lstStyle/>
          <a:p>
            <a:r>
              <a:rPr lang="en-US"/>
              <a:t>{…}</a:t>
            </a:r>
          </a:p>
        </p:txBody>
      </p:sp>
      <p:sp>
        <p:nvSpPr>
          <p:cNvPr id="61" name="Title 1">
            <a:extLst>
              <a:ext uri="{FF2B5EF4-FFF2-40B4-BE49-F238E27FC236}">
                <a16:creationId xmlns:a16="http://schemas.microsoft.com/office/drawing/2014/main" id="{93670C0D-D0AA-C831-62FD-2F9912DA2E81}"/>
              </a:ext>
            </a:extLst>
          </p:cNvPr>
          <p:cNvSpPr txBox="1">
            <a:spLocks/>
          </p:cNvSpPr>
          <p:nvPr/>
        </p:nvSpPr>
        <p:spPr>
          <a:xfrm>
            <a:off x="838200" y="365126"/>
            <a:ext cx="10515600" cy="6794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SSO with OBO (successful flow)</a:t>
            </a:r>
          </a:p>
        </p:txBody>
      </p:sp>
      <p:sp>
        <p:nvSpPr>
          <p:cNvPr id="112" name="TextBox 111">
            <a:extLst>
              <a:ext uri="{FF2B5EF4-FFF2-40B4-BE49-F238E27FC236}">
                <a16:creationId xmlns:a16="http://schemas.microsoft.com/office/drawing/2014/main" id="{E8A02FB0-510B-7369-A106-24C62A6696BA}"/>
              </a:ext>
            </a:extLst>
          </p:cNvPr>
          <p:cNvSpPr txBox="1"/>
          <p:nvPr/>
        </p:nvSpPr>
        <p:spPr>
          <a:xfrm>
            <a:off x="3095207" y="2536333"/>
            <a:ext cx="2287678" cy="369332"/>
          </a:xfrm>
          <a:prstGeom prst="rect">
            <a:avLst/>
          </a:prstGeom>
          <a:noFill/>
        </p:spPr>
        <p:txBody>
          <a:bodyPr wrap="none" rtlCol="0">
            <a:spAutoFit/>
          </a:bodyPr>
          <a:lstStyle/>
          <a:p>
            <a:r>
              <a:rPr lang="en-US"/>
              <a:t>2. Office returns token</a:t>
            </a:r>
          </a:p>
        </p:txBody>
      </p:sp>
      <p:sp>
        <p:nvSpPr>
          <p:cNvPr id="113" name="TextBox 112">
            <a:extLst>
              <a:ext uri="{FF2B5EF4-FFF2-40B4-BE49-F238E27FC236}">
                <a16:creationId xmlns:a16="http://schemas.microsoft.com/office/drawing/2014/main" id="{3963B802-7CE8-670B-FE36-6A816D2A25FE}"/>
              </a:ext>
            </a:extLst>
          </p:cNvPr>
          <p:cNvSpPr txBox="1"/>
          <p:nvPr/>
        </p:nvSpPr>
        <p:spPr>
          <a:xfrm>
            <a:off x="1504174" y="3207578"/>
            <a:ext cx="1618713" cy="369332"/>
          </a:xfrm>
          <a:prstGeom prst="rect">
            <a:avLst/>
          </a:prstGeom>
          <a:noFill/>
        </p:spPr>
        <p:txBody>
          <a:bodyPr wrap="none" rtlCol="0">
            <a:spAutoFit/>
          </a:bodyPr>
          <a:lstStyle/>
          <a:p>
            <a:r>
              <a:rPr lang="en-US"/>
              <a:t>3. Call REST API</a:t>
            </a:r>
          </a:p>
        </p:txBody>
      </p:sp>
      <p:sp>
        <p:nvSpPr>
          <p:cNvPr id="115" name="TextBox 114">
            <a:extLst>
              <a:ext uri="{FF2B5EF4-FFF2-40B4-BE49-F238E27FC236}">
                <a16:creationId xmlns:a16="http://schemas.microsoft.com/office/drawing/2014/main" id="{E00D43FD-797D-31AE-13CE-07259DCE37AD}"/>
              </a:ext>
            </a:extLst>
          </p:cNvPr>
          <p:cNvSpPr txBox="1"/>
          <p:nvPr/>
        </p:nvSpPr>
        <p:spPr>
          <a:xfrm>
            <a:off x="3577877" y="3532509"/>
            <a:ext cx="1304268" cy="369332"/>
          </a:xfrm>
          <a:prstGeom prst="rect">
            <a:avLst/>
          </a:prstGeom>
          <a:noFill/>
        </p:spPr>
        <p:txBody>
          <a:bodyPr wrap="none" rtlCol="0">
            <a:spAutoFit/>
          </a:bodyPr>
          <a:lstStyle/>
          <a:p>
            <a:r>
              <a:rPr lang="en-US"/>
              <a:t>4. OBO flow</a:t>
            </a:r>
          </a:p>
        </p:txBody>
      </p:sp>
      <p:pic>
        <p:nvPicPr>
          <p:cNvPr id="117" name="Picture 116">
            <a:extLst>
              <a:ext uri="{FF2B5EF4-FFF2-40B4-BE49-F238E27FC236}">
                <a16:creationId xmlns:a16="http://schemas.microsoft.com/office/drawing/2014/main" id="{65F5E26C-AFD3-C394-67EE-C07AD7295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559" y="3557179"/>
            <a:ext cx="371527" cy="371527"/>
          </a:xfrm>
          <a:prstGeom prst="rect">
            <a:avLst/>
          </a:prstGeom>
        </p:spPr>
      </p:pic>
      <p:sp>
        <p:nvSpPr>
          <p:cNvPr id="118" name="TextBox 117">
            <a:extLst>
              <a:ext uri="{FF2B5EF4-FFF2-40B4-BE49-F238E27FC236}">
                <a16:creationId xmlns:a16="http://schemas.microsoft.com/office/drawing/2014/main" id="{F933F344-7362-57B5-39AE-3671E72BA6E5}"/>
              </a:ext>
            </a:extLst>
          </p:cNvPr>
          <p:cNvSpPr txBox="1"/>
          <p:nvPr/>
        </p:nvSpPr>
        <p:spPr>
          <a:xfrm>
            <a:off x="4368901" y="4056361"/>
            <a:ext cx="3084562" cy="369332"/>
          </a:xfrm>
          <a:prstGeom prst="rect">
            <a:avLst/>
          </a:prstGeom>
          <a:noFill/>
        </p:spPr>
        <p:txBody>
          <a:bodyPr wrap="none" rtlCol="0">
            <a:spAutoFit/>
          </a:bodyPr>
          <a:lstStyle/>
          <a:p>
            <a:r>
              <a:rPr lang="en-US"/>
              <a:t>5. Identity returns Graph token</a:t>
            </a:r>
          </a:p>
        </p:txBody>
      </p:sp>
      <p:sp>
        <p:nvSpPr>
          <p:cNvPr id="119" name="TextBox 118">
            <a:extLst>
              <a:ext uri="{FF2B5EF4-FFF2-40B4-BE49-F238E27FC236}">
                <a16:creationId xmlns:a16="http://schemas.microsoft.com/office/drawing/2014/main" id="{9CA9DD59-4579-1199-2A60-39E2AEA21CA2}"/>
              </a:ext>
            </a:extLst>
          </p:cNvPr>
          <p:cNvSpPr txBox="1"/>
          <p:nvPr/>
        </p:nvSpPr>
        <p:spPr>
          <a:xfrm>
            <a:off x="3577877" y="4532070"/>
            <a:ext cx="1380571" cy="369332"/>
          </a:xfrm>
          <a:prstGeom prst="rect">
            <a:avLst/>
          </a:prstGeom>
          <a:noFill/>
        </p:spPr>
        <p:txBody>
          <a:bodyPr wrap="none" rtlCol="0">
            <a:spAutoFit/>
          </a:bodyPr>
          <a:lstStyle/>
          <a:p>
            <a:r>
              <a:rPr lang="en-US"/>
              <a:t>6. Call Graph</a:t>
            </a:r>
          </a:p>
        </p:txBody>
      </p:sp>
      <p:sp>
        <p:nvSpPr>
          <p:cNvPr id="120" name="TextBox 119">
            <a:extLst>
              <a:ext uri="{FF2B5EF4-FFF2-40B4-BE49-F238E27FC236}">
                <a16:creationId xmlns:a16="http://schemas.microsoft.com/office/drawing/2014/main" id="{77FE7006-EF3B-C2CF-96A9-74A6BFD62C88}"/>
              </a:ext>
            </a:extLst>
          </p:cNvPr>
          <p:cNvSpPr txBox="1"/>
          <p:nvPr/>
        </p:nvSpPr>
        <p:spPr>
          <a:xfrm>
            <a:off x="7760180" y="5148690"/>
            <a:ext cx="1605952" cy="369332"/>
          </a:xfrm>
          <a:prstGeom prst="rect">
            <a:avLst/>
          </a:prstGeom>
          <a:noFill/>
        </p:spPr>
        <p:txBody>
          <a:bodyPr wrap="none" rtlCol="0">
            <a:spAutoFit/>
          </a:bodyPr>
          <a:lstStyle/>
          <a:p>
            <a:r>
              <a:rPr lang="en-US"/>
              <a:t>7. Returns data</a:t>
            </a:r>
          </a:p>
        </p:txBody>
      </p:sp>
      <p:sp>
        <p:nvSpPr>
          <p:cNvPr id="122" name="TextBox 121">
            <a:extLst>
              <a:ext uri="{FF2B5EF4-FFF2-40B4-BE49-F238E27FC236}">
                <a16:creationId xmlns:a16="http://schemas.microsoft.com/office/drawing/2014/main" id="{1EA7E97B-9A6B-70B3-EE92-34CAAECBA526}"/>
              </a:ext>
            </a:extLst>
          </p:cNvPr>
          <p:cNvSpPr txBox="1"/>
          <p:nvPr/>
        </p:nvSpPr>
        <p:spPr>
          <a:xfrm>
            <a:off x="1434145" y="5236394"/>
            <a:ext cx="1605952" cy="369332"/>
          </a:xfrm>
          <a:prstGeom prst="rect">
            <a:avLst/>
          </a:prstGeom>
          <a:noFill/>
        </p:spPr>
        <p:txBody>
          <a:bodyPr wrap="none" rtlCol="0">
            <a:spAutoFit/>
          </a:bodyPr>
          <a:lstStyle/>
          <a:p>
            <a:r>
              <a:rPr lang="en-US"/>
              <a:t>8. Returns data</a:t>
            </a:r>
          </a:p>
        </p:txBody>
      </p:sp>
      <p:sp>
        <p:nvSpPr>
          <p:cNvPr id="123" name="Rectangle 122">
            <a:extLst>
              <a:ext uri="{FF2B5EF4-FFF2-40B4-BE49-F238E27FC236}">
                <a16:creationId xmlns:a16="http://schemas.microsoft.com/office/drawing/2014/main" id="{B6ECED88-DF05-637C-38AA-9CDF6F0E52A5}"/>
              </a:ext>
            </a:extLst>
          </p:cNvPr>
          <p:cNvSpPr/>
          <p:nvPr/>
        </p:nvSpPr>
        <p:spPr>
          <a:xfrm>
            <a:off x="569343" y="1086928"/>
            <a:ext cx="3881883" cy="10523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22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7" grpId="0"/>
      <p:bldP spid="59" grpId="0"/>
      <p:bldP spid="112" grpId="0"/>
      <p:bldP spid="113" grpId="0"/>
      <p:bldP spid="115" grpId="0"/>
      <p:bldP spid="118" grpId="0"/>
      <p:bldP spid="119" grpId="0"/>
      <p:bldP spid="120" grpId="0"/>
      <p:bldP spid="1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B218-0241-ABD4-4C6B-C686EE76FAF5}"/>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74036EE6-0A12-BBD2-4919-9F017D55E493}"/>
              </a:ext>
            </a:extLst>
          </p:cNvPr>
          <p:cNvSpPr/>
          <p:nvPr/>
        </p:nvSpPr>
        <p:spPr>
          <a:xfrm>
            <a:off x="4776157" y="1449234"/>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Office host</a:t>
            </a:r>
          </a:p>
        </p:txBody>
      </p:sp>
      <p:sp>
        <p:nvSpPr>
          <p:cNvPr id="10" name="Rectangle 9">
            <a:extLst>
              <a:ext uri="{FF2B5EF4-FFF2-40B4-BE49-F238E27FC236}">
                <a16:creationId xmlns:a16="http://schemas.microsoft.com/office/drawing/2014/main" id="{1AAA1809-B428-94EE-FFED-AD9DEFBA4DCA}"/>
              </a:ext>
            </a:extLst>
          </p:cNvPr>
          <p:cNvSpPr/>
          <p:nvPr/>
        </p:nvSpPr>
        <p:spPr>
          <a:xfrm>
            <a:off x="6773171" y="1449234"/>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identity</a:t>
            </a:r>
          </a:p>
          <a:p>
            <a:pPr algn="ctr"/>
            <a:r>
              <a:rPr lang="en-US"/>
              <a:t>platform</a:t>
            </a:r>
          </a:p>
        </p:txBody>
      </p:sp>
      <p:sp>
        <p:nvSpPr>
          <p:cNvPr id="12" name="Rectangle 11">
            <a:extLst>
              <a:ext uri="{FF2B5EF4-FFF2-40B4-BE49-F238E27FC236}">
                <a16:creationId xmlns:a16="http://schemas.microsoft.com/office/drawing/2014/main" id="{8CE9F18A-F92F-6F7F-7737-838058833D49}"/>
              </a:ext>
            </a:extLst>
          </p:cNvPr>
          <p:cNvSpPr/>
          <p:nvPr/>
        </p:nvSpPr>
        <p:spPr>
          <a:xfrm>
            <a:off x="8701178" y="1449234"/>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Graph</a:t>
            </a:r>
          </a:p>
        </p:txBody>
      </p:sp>
      <p:cxnSp>
        <p:nvCxnSpPr>
          <p:cNvPr id="14" name="Straight Connector 13">
            <a:extLst>
              <a:ext uri="{FF2B5EF4-FFF2-40B4-BE49-F238E27FC236}">
                <a16:creationId xmlns:a16="http://schemas.microsoft.com/office/drawing/2014/main" id="{04FC354D-2DDB-61C3-40EB-F33B66C2B4B1}"/>
              </a:ext>
            </a:extLst>
          </p:cNvPr>
          <p:cNvCxnSpPr>
            <a:cxnSpLocks/>
          </p:cNvCxnSpPr>
          <p:nvPr/>
        </p:nvCxnSpPr>
        <p:spPr>
          <a:xfrm flipH="1">
            <a:off x="1584381" y="2260117"/>
            <a:ext cx="8631" cy="450299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C98E11-05AA-4352-D70A-5D1663B31FB8}"/>
              </a:ext>
            </a:extLst>
          </p:cNvPr>
          <p:cNvCxnSpPr>
            <a:cxnSpLocks/>
          </p:cNvCxnSpPr>
          <p:nvPr/>
        </p:nvCxnSpPr>
        <p:spPr>
          <a:xfrm flipH="1">
            <a:off x="9447359" y="2061709"/>
            <a:ext cx="17257" cy="47014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4AE49E-57F5-3389-4EA8-47206A6D396F}"/>
              </a:ext>
            </a:extLst>
          </p:cNvPr>
          <p:cNvCxnSpPr>
            <a:cxnSpLocks/>
          </p:cNvCxnSpPr>
          <p:nvPr/>
        </p:nvCxnSpPr>
        <p:spPr>
          <a:xfrm>
            <a:off x="7536609" y="2136471"/>
            <a:ext cx="0" cy="456401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3EBBF03-3141-DA00-5DAB-D7B3C12F05FB}"/>
              </a:ext>
            </a:extLst>
          </p:cNvPr>
          <p:cNvCxnSpPr>
            <a:cxnSpLocks/>
          </p:cNvCxnSpPr>
          <p:nvPr/>
        </p:nvCxnSpPr>
        <p:spPr>
          <a:xfrm>
            <a:off x="5536721" y="2061709"/>
            <a:ext cx="0" cy="46387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859224-ED40-7536-46AB-6A79FE9F6AA8}"/>
              </a:ext>
            </a:extLst>
          </p:cNvPr>
          <p:cNvCxnSpPr>
            <a:cxnSpLocks/>
          </p:cNvCxnSpPr>
          <p:nvPr/>
        </p:nvCxnSpPr>
        <p:spPr>
          <a:xfrm>
            <a:off x="3611592" y="2136472"/>
            <a:ext cx="5750" cy="45640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8C4835-E11C-31CA-63E2-16FD371C868A}"/>
              </a:ext>
            </a:extLst>
          </p:cNvPr>
          <p:cNvCxnSpPr>
            <a:cxnSpLocks/>
          </p:cNvCxnSpPr>
          <p:nvPr/>
        </p:nvCxnSpPr>
        <p:spPr>
          <a:xfrm>
            <a:off x="1593012" y="2708691"/>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3969A27-6E55-E0E3-82E0-CB766A4F86D6}"/>
              </a:ext>
            </a:extLst>
          </p:cNvPr>
          <p:cNvSpPr txBox="1"/>
          <p:nvPr/>
        </p:nvSpPr>
        <p:spPr>
          <a:xfrm>
            <a:off x="1695435" y="2365239"/>
            <a:ext cx="2022670" cy="369332"/>
          </a:xfrm>
          <a:prstGeom prst="rect">
            <a:avLst/>
          </a:prstGeom>
          <a:noFill/>
        </p:spPr>
        <p:txBody>
          <a:bodyPr wrap="none" rtlCol="0">
            <a:spAutoFit/>
          </a:bodyPr>
          <a:lstStyle/>
          <a:p>
            <a:r>
              <a:rPr lang="en-US"/>
              <a:t>1. getAccessToken()</a:t>
            </a:r>
          </a:p>
        </p:txBody>
      </p:sp>
      <p:cxnSp>
        <p:nvCxnSpPr>
          <p:cNvPr id="28" name="Straight Arrow Connector 27">
            <a:extLst>
              <a:ext uri="{FF2B5EF4-FFF2-40B4-BE49-F238E27FC236}">
                <a16:creationId xmlns:a16="http://schemas.microsoft.com/office/drawing/2014/main" id="{6807AF10-E70F-1DFD-2098-5A3DE606FF36}"/>
              </a:ext>
            </a:extLst>
          </p:cNvPr>
          <p:cNvCxnSpPr>
            <a:cxnSpLocks/>
          </p:cNvCxnSpPr>
          <p:nvPr/>
        </p:nvCxnSpPr>
        <p:spPr>
          <a:xfrm flipH="1">
            <a:off x="1593012" y="3171646"/>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D56CB6F-76E2-76A1-6FDA-590BA7848EE3}"/>
              </a:ext>
            </a:extLst>
          </p:cNvPr>
          <p:cNvCxnSpPr>
            <a:cxnSpLocks/>
          </p:cNvCxnSpPr>
          <p:nvPr/>
        </p:nvCxnSpPr>
        <p:spPr>
          <a:xfrm>
            <a:off x="1601638" y="3551208"/>
            <a:ext cx="593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0F7073E-5F50-34FB-D7D8-C7E1D02ADD70}"/>
              </a:ext>
            </a:extLst>
          </p:cNvPr>
          <p:cNvCxnSpPr>
            <a:cxnSpLocks/>
          </p:cNvCxnSpPr>
          <p:nvPr/>
        </p:nvCxnSpPr>
        <p:spPr>
          <a:xfrm flipH="1">
            <a:off x="1601638" y="4028535"/>
            <a:ext cx="5906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quot;Not Allowed&quot; Symbol 52">
            <a:extLst>
              <a:ext uri="{FF2B5EF4-FFF2-40B4-BE49-F238E27FC236}">
                <a16:creationId xmlns:a16="http://schemas.microsoft.com/office/drawing/2014/main" id="{98EA0D65-E3DB-69C4-4CCC-F73218F0498E}"/>
              </a:ext>
            </a:extLst>
          </p:cNvPr>
          <p:cNvSpPr/>
          <p:nvPr/>
        </p:nvSpPr>
        <p:spPr>
          <a:xfrm>
            <a:off x="2449376" y="2811638"/>
            <a:ext cx="315957" cy="30192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64" name="Picture 63">
            <a:extLst>
              <a:ext uri="{FF2B5EF4-FFF2-40B4-BE49-F238E27FC236}">
                <a16:creationId xmlns:a16="http://schemas.microsoft.com/office/drawing/2014/main" id="{1526F28B-2647-B004-0377-2FE533C89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710" y="3819765"/>
            <a:ext cx="371527" cy="371527"/>
          </a:xfrm>
          <a:prstGeom prst="rect">
            <a:avLst/>
          </a:prstGeom>
        </p:spPr>
      </p:pic>
      <p:sp>
        <p:nvSpPr>
          <p:cNvPr id="75" name="TextBox 74">
            <a:extLst>
              <a:ext uri="{FF2B5EF4-FFF2-40B4-BE49-F238E27FC236}">
                <a16:creationId xmlns:a16="http://schemas.microsoft.com/office/drawing/2014/main" id="{17517ECB-8581-0CFB-94F7-B120AC4D2700}"/>
              </a:ext>
            </a:extLst>
          </p:cNvPr>
          <p:cNvSpPr txBox="1"/>
          <p:nvPr/>
        </p:nvSpPr>
        <p:spPr>
          <a:xfrm>
            <a:off x="3727452" y="2812126"/>
            <a:ext cx="1765291" cy="369332"/>
          </a:xfrm>
          <a:prstGeom prst="rect">
            <a:avLst/>
          </a:prstGeom>
          <a:noFill/>
        </p:spPr>
        <p:txBody>
          <a:bodyPr wrap="none" rtlCol="0">
            <a:spAutoFit/>
          </a:bodyPr>
          <a:lstStyle/>
          <a:p>
            <a:r>
              <a:rPr lang="en-US"/>
              <a:t>2. Error returned</a:t>
            </a:r>
          </a:p>
        </p:txBody>
      </p:sp>
      <p:sp>
        <p:nvSpPr>
          <p:cNvPr id="76" name="TextBox 75">
            <a:extLst>
              <a:ext uri="{FF2B5EF4-FFF2-40B4-BE49-F238E27FC236}">
                <a16:creationId xmlns:a16="http://schemas.microsoft.com/office/drawing/2014/main" id="{C25BFC1A-8433-0FCB-65DA-CB65906AFB1C}"/>
              </a:ext>
            </a:extLst>
          </p:cNvPr>
          <p:cNvSpPr txBox="1"/>
          <p:nvPr/>
        </p:nvSpPr>
        <p:spPr>
          <a:xfrm>
            <a:off x="1811388" y="3237785"/>
            <a:ext cx="4837606" cy="369332"/>
          </a:xfrm>
          <a:prstGeom prst="rect">
            <a:avLst/>
          </a:prstGeom>
          <a:noFill/>
        </p:spPr>
        <p:txBody>
          <a:bodyPr wrap="none" rtlCol="0">
            <a:spAutoFit/>
          </a:bodyPr>
          <a:lstStyle/>
          <a:p>
            <a:r>
              <a:rPr lang="en-US"/>
              <a:t>3. Open dialog box and sign in user (</a:t>
            </a:r>
            <a:r>
              <a:rPr lang="en-US" err="1"/>
              <a:t>oauth</a:t>
            </a:r>
            <a:r>
              <a:rPr lang="en-US"/>
              <a:t> 2 flow)</a:t>
            </a:r>
          </a:p>
        </p:txBody>
      </p:sp>
      <p:sp>
        <p:nvSpPr>
          <p:cNvPr id="78" name="TextBox 77">
            <a:extLst>
              <a:ext uri="{FF2B5EF4-FFF2-40B4-BE49-F238E27FC236}">
                <a16:creationId xmlns:a16="http://schemas.microsoft.com/office/drawing/2014/main" id="{0F5D27BC-5BA8-E393-484D-D839CFBC3189}"/>
              </a:ext>
            </a:extLst>
          </p:cNvPr>
          <p:cNvSpPr txBox="1"/>
          <p:nvPr/>
        </p:nvSpPr>
        <p:spPr>
          <a:xfrm>
            <a:off x="4452047" y="3668966"/>
            <a:ext cx="3110147" cy="369332"/>
          </a:xfrm>
          <a:prstGeom prst="rect">
            <a:avLst/>
          </a:prstGeom>
          <a:noFill/>
        </p:spPr>
        <p:txBody>
          <a:bodyPr wrap="none" rtlCol="0">
            <a:spAutoFit/>
          </a:bodyPr>
          <a:lstStyle/>
          <a:p>
            <a:r>
              <a:rPr lang="en-US"/>
              <a:t>5. Identity returns access token</a:t>
            </a:r>
          </a:p>
        </p:txBody>
      </p:sp>
      <p:cxnSp>
        <p:nvCxnSpPr>
          <p:cNvPr id="80" name="Straight Arrow Connector 79">
            <a:extLst>
              <a:ext uri="{FF2B5EF4-FFF2-40B4-BE49-F238E27FC236}">
                <a16:creationId xmlns:a16="http://schemas.microsoft.com/office/drawing/2014/main" id="{618DC34C-CD4F-9CB3-EB27-AA192139ED98}"/>
              </a:ext>
            </a:extLst>
          </p:cNvPr>
          <p:cNvCxnSpPr>
            <a:cxnSpLocks/>
          </p:cNvCxnSpPr>
          <p:nvPr/>
        </p:nvCxnSpPr>
        <p:spPr>
          <a:xfrm>
            <a:off x="1584381" y="4724399"/>
            <a:ext cx="200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A3A4E69A-015C-50D4-53DD-E378D8FAC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875" y="4326908"/>
            <a:ext cx="371527" cy="371527"/>
          </a:xfrm>
          <a:prstGeom prst="rect">
            <a:avLst/>
          </a:prstGeom>
        </p:spPr>
      </p:pic>
      <p:cxnSp>
        <p:nvCxnSpPr>
          <p:cNvPr id="84" name="Straight Arrow Connector 83">
            <a:extLst>
              <a:ext uri="{FF2B5EF4-FFF2-40B4-BE49-F238E27FC236}">
                <a16:creationId xmlns:a16="http://schemas.microsoft.com/office/drawing/2014/main" id="{0D6A4BC4-E115-FE40-594B-F1831213C803}"/>
              </a:ext>
            </a:extLst>
          </p:cNvPr>
          <p:cNvCxnSpPr>
            <a:cxnSpLocks/>
          </p:cNvCxnSpPr>
          <p:nvPr/>
        </p:nvCxnSpPr>
        <p:spPr>
          <a:xfrm>
            <a:off x="3594335" y="5066580"/>
            <a:ext cx="3925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3EF0189-1B29-C08D-5A98-C106D368554D}"/>
              </a:ext>
            </a:extLst>
          </p:cNvPr>
          <p:cNvCxnSpPr>
            <a:cxnSpLocks/>
          </p:cNvCxnSpPr>
          <p:nvPr/>
        </p:nvCxnSpPr>
        <p:spPr>
          <a:xfrm flipH="1">
            <a:off x="3594335" y="5489274"/>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16B77A3-8158-701C-F863-E2B6BCB6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105" y="5106831"/>
            <a:ext cx="371527" cy="371527"/>
          </a:xfrm>
          <a:prstGeom prst="rect">
            <a:avLst/>
          </a:prstGeom>
        </p:spPr>
      </p:pic>
      <p:cxnSp>
        <p:nvCxnSpPr>
          <p:cNvPr id="90" name="Straight Arrow Connector 89">
            <a:extLst>
              <a:ext uri="{FF2B5EF4-FFF2-40B4-BE49-F238E27FC236}">
                <a16:creationId xmlns:a16="http://schemas.microsoft.com/office/drawing/2014/main" id="{0EDF7181-19AB-A27D-DE61-D39E88B9000C}"/>
              </a:ext>
            </a:extLst>
          </p:cNvPr>
          <p:cNvCxnSpPr>
            <a:cxnSpLocks/>
          </p:cNvCxnSpPr>
          <p:nvPr/>
        </p:nvCxnSpPr>
        <p:spPr>
          <a:xfrm>
            <a:off x="3594335" y="6001109"/>
            <a:ext cx="585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DCB0A74-5777-5AEB-6E0E-F705BD737AD7}"/>
              </a:ext>
            </a:extLst>
          </p:cNvPr>
          <p:cNvCxnSpPr>
            <a:cxnSpLocks/>
          </p:cNvCxnSpPr>
          <p:nvPr/>
        </p:nvCxnSpPr>
        <p:spPr>
          <a:xfrm flipH="1">
            <a:off x="3547609" y="6515822"/>
            <a:ext cx="5899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434AB21-BB2B-0D04-28F5-D4AA008D9FAB}"/>
              </a:ext>
            </a:extLst>
          </p:cNvPr>
          <p:cNvCxnSpPr>
            <a:cxnSpLocks/>
          </p:cNvCxnSpPr>
          <p:nvPr/>
        </p:nvCxnSpPr>
        <p:spPr>
          <a:xfrm flipH="1">
            <a:off x="1575755" y="6662472"/>
            <a:ext cx="2018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49BF5273-B2AB-3DD7-FC53-38DE5465D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575" y="5616930"/>
            <a:ext cx="371527" cy="371527"/>
          </a:xfrm>
          <a:prstGeom prst="rect">
            <a:avLst/>
          </a:prstGeom>
        </p:spPr>
      </p:pic>
      <p:sp>
        <p:nvSpPr>
          <p:cNvPr id="98" name="TextBox 97">
            <a:extLst>
              <a:ext uri="{FF2B5EF4-FFF2-40B4-BE49-F238E27FC236}">
                <a16:creationId xmlns:a16="http://schemas.microsoft.com/office/drawing/2014/main" id="{16CC7F04-1980-2AAE-11E2-CE7BDD102ABE}"/>
              </a:ext>
            </a:extLst>
          </p:cNvPr>
          <p:cNvSpPr txBox="1"/>
          <p:nvPr/>
        </p:nvSpPr>
        <p:spPr>
          <a:xfrm>
            <a:off x="3655269" y="6076843"/>
            <a:ext cx="487634" cy="369332"/>
          </a:xfrm>
          <a:prstGeom prst="rect">
            <a:avLst/>
          </a:prstGeom>
          <a:noFill/>
        </p:spPr>
        <p:txBody>
          <a:bodyPr wrap="none" rtlCol="0">
            <a:spAutoFit/>
          </a:bodyPr>
          <a:lstStyle/>
          <a:p>
            <a:r>
              <a:rPr lang="en-US"/>
              <a:t>{…}</a:t>
            </a:r>
          </a:p>
        </p:txBody>
      </p:sp>
      <p:sp>
        <p:nvSpPr>
          <p:cNvPr id="100" name="TextBox 99">
            <a:extLst>
              <a:ext uri="{FF2B5EF4-FFF2-40B4-BE49-F238E27FC236}">
                <a16:creationId xmlns:a16="http://schemas.microsoft.com/office/drawing/2014/main" id="{53FEE42C-D66D-5FDC-B484-74ECDFAFD1F4}"/>
              </a:ext>
            </a:extLst>
          </p:cNvPr>
          <p:cNvSpPr txBox="1"/>
          <p:nvPr/>
        </p:nvSpPr>
        <p:spPr>
          <a:xfrm>
            <a:off x="1029658" y="6331156"/>
            <a:ext cx="487634" cy="369332"/>
          </a:xfrm>
          <a:prstGeom prst="rect">
            <a:avLst/>
          </a:prstGeom>
          <a:noFill/>
        </p:spPr>
        <p:txBody>
          <a:bodyPr wrap="none" rtlCol="0">
            <a:spAutoFit/>
          </a:bodyPr>
          <a:lstStyle/>
          <a:p>
            <a:r>
              <a:rPr lang="en-US"/>
              <a:t>{…}</a:t>
            </a:r>
          </a:p>
        </p:txBody>
      </p:sp>
      <p:sp>
        <p:nvSpPr>
          <p:cNvPr id="102" name="TextBox 101">
            <a:extLst>
              <a:ext uri="{FF2B5EF4-FFF2-40B4-BE49-F238E27FC236}">
                <a16:creationId xmlns:a16="http://schemas.microsoft.com/office/drawing/2014/main" id="{43129B87-3F32-86D5-090D-90C6C968B0AA}"/>
              </a:ext>
            </a:extLst>
          </p:cNvPr>
          <p:cNvSpPr txBox="1"/>
          <p:nvPr/>
        </p:nvSpPr>
        <p:spPr>
          <a:xfrm>
            <a:off x="1624939" y="4303139"/>
            <a:ext cx="1618713" cy="369332"/>
          </a:xfrm>
          <a:prstGeom prst="rect">
            <a:avLst/>
          </a:prstGeom>
          <a:noFill/>
        </p:spPr>
        <p:txBody>
          <a:bodyPr wrap="none" rtlCol="0">
            <a:spAutoFit/>
          </a:bodyPr>
          <a:lstStyle/>
          <a:p>
            <a:r>
              <a:rPr lang="en-US"/>
              <a:t>6. Call REST API</a:t>
            </a:r>
          </a:p>
        </p:txBody>
      </p:sp>
      <p:sp>
        <p:nvSpPr>
          <p:cNvPr id="104" name="TextBox 103">
            <a:extLst>
              <a:ext uri="{FF2B5EF4-FFF2-40B4-BE49-F238E27FC236}">
                <a16:creationId xmlns:a16="http://schemas.microsoft.com/office/drawing/2014/main" id="{4B27B968-D1B0-B0AD-AB2A-3937F3FF5457}"/>
              </a:ext>
            </a:extLst>
          </p:cNvPr>
          <p:cNvSpPr txBox="1"/>
          <p:nvPr/>
        </p:nvSpPr>
        <p:spPr>
          <a:xfrm>
            <a:off x="3698642" y="4628070"/>
            <a:ext cx="1304268" cy="369332"/>
          </a:xfrm>
          <a:prstGeom prst="rect">
            <a:avLst/>
          </a:prstGeom>
          <a:noFill/>
        </p:spPr>
        <p:txBody>
          <a:bodyPr wrap="none" rtlCol="0">
            <a:spAutoFit/>
          </a:bodyPr>
          <a:lstStyle/>
          <a:p>
            <a:r>
              <a:rPr lang="en-US"/>
              <a:t>7. OBO flow</a:t>
            </a:r>
          </a:p>
        </p:txBody>
      </p:sp>
      <p:pic>
        <p:nvPicPr>
          <p:cNvPr id="106" name="Picture 105">
            <a:extLst>
              <a:ext uri="{FF2B5EF4-FFF2-40B4-BE49-F238E27FC236}">
                <a16:creationId xmlns:a16="http://schemas.microsoft.com/office/drawing/2014/main" id="{3E21D419-0627-1CB0-F810-5699F97DE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324" y="4652740"/>
            <a:ext cx="371527" cy="371527"/>
          </a:xfrm>
          <a:prstGeom prst="rect">
            <a:avLst/>
          </a:prstGeom>
        </p:spPr>
      </p:pic>
      <p:sp>
        <p:nvSpPr>
          <p:cNvPr id="108" name="TextBox 107">
            <a:extLst>
              <a:ext uri="{FF2B5EF4-FFF2-40B4-BE49-F238E27FC236}">
                <a16:creationId xmlns:a16="http://schemas.microsoft.com/office/drawing/2014/main" id="{8E4E3AF5-71DB-6086-83E8-8F5BE4630BF1}"/>
              </a:ext>
            </a:extLst>
          </p:cNvPr>
          <p:cNvSpPr txBox="1"/>
          <p:nvPr/>
        </p:nvSpPr>
        <p:spPr>
          <a:xfrm>
            <a:off x="4489666" y="5151922"/>
            <a:ext cx="3084562" cy="369332"/>
          </a:xfrm>
          <a:prstGeom prst="rect">
            <a:avLst/>
          </a:prstGeom>
          <a:noFill/>
        </p:spPr>
        <p:txBody>
          <a:bodyPr wrap="none" rtlCol="0">
            <a:spAutoFit/>
          </a:bodyPr>
          <a:lstStyle/>
          <a:p>
            <a:r>
              <a:rPr lang="en-US"/>
              <a:t>8. Identity returns Graph token</a:t>
            </a:r>
          </a:p>
        </p:txBody>
      </p:sp>
      <p:sp>
        <p:nvSpPr>
          <p:cNvPr id="110" name="TextBox 109">
            <a:extLst>
              <a:ext uri="{FF2B5EF4-FFF2-40B4-BE49-F238E27FC236}">
                <a16:creationId xmlns:a16="http://schemas.microsoft.com/office/drawing/2014/main" id="{315BA02D-4F4C-C12B-FC06-18B1F2ADFD21}"/>
              </a:ext>
            </a:extLst>
          </p:cNvPr>
          <p:cNvSpPr txBox="1"/>
          <p:nvPr/>
        </p:nvSpPr>
        <p:spPr>
          <a:xfrm>
            <a:off x="3698642" y="5627631"/>
            <a:ext cx="1380571" cy="369332"/>
          </a:xfrm>
          <a:prstGeom prst="rect">
            <a:avLst/>
          </a:prstGeom>
          <a:noFill/>
        </p:spPr>
        <p:txBody>
          <a:bodyPr wrap="none" rtlCol="0">
            <a:spAutoFit/>
          </a:bodyPr>
          <a:lstStyle/>
          <a:p>
            <a:r>
              <a:rPr lang="en-US"/>
              <a:t>9. Call Graph</a:t>
            </a:r>
          </a:p>
        </p:txBody>
      </p:sp>
      <p:sp>
        <p:nvSpPr>
          <p:cNvPr id="112" name="TextBox 111">
            <a:extLst>
              <a:ext uri="{FF2B5EF4-FFF2-40B4-BE49-F238E27FC236}">
                <a16:creationId xmlns:a16="http://schemas.microsoft.com/office/drawing/2014/main" id="{90B22558-C488-5862-FB94-BBE51BF193A2}"/>
              </a:ext>
            </a:extLst>
          </p:cNvPr>
          <p:cNvSpPr txBox="1"/>
          <p:nvPr/>
        </p:nvSpPr>
        <p:spPr>
          <a:xfrm>
            <a:off x="7880945" y="6132112"/>
            <a:ext cx="1722972" cy="369332"/>
          </a:xfrm>
          <a:prstGeom prst="rect">
            <a:avLst/>
          </a:prstGeom>
          <a:noFill/>
        </p:spPr>
        <p:txBody>
          <a:bodyPr wrap="none" rtlCol="0">
            <a:spAutoFit/>
          </a:bodyPr>
          <a:lstStyle/>
          <a:p>
            <a:r>
              <a:rPr lang="en-US"/>
              <a:t>10. Returns data</a:t>
            </a:r>
          </a:p>
        </p:txBody>
      </p:sp>
      <p:sp>
        <p:nvSpPr>
          <p:cNvPr id="114" name="TextBox 113">
            <a:extLst>
              <a:ext uri="{FF2B5EF4-FFF2-40B4-BE49-F238E27FC236}">
                <a16:creationId xmlns:a16="http://schemas.microsoft.com/office/drawing/2014/main" id="{97CFA3BD-5CAE-01F6-554A-3AD86EA0330D}"/>
              </a:ext>
            </a:extLst>
          </p:cNvPr>
          <p:cNvSpPr txBox="1"/>
          <p:nvPr/>
        </p:nvSpPr>
        <p:spPr>
          <a:xfrm>
            <a:off x="1554910" y="6219816"/>
            <a:ext cx="1722972" cy="369332"/>
          </a:xfrm>
          <a:prstGeom prst="rect">
            <a:avLst/>
          </a:prstGeom>
          <a:noFill/>
        </p:spPr>
        <p:txBody>
          <a:bodyPr wrap="none" rtlCol="0">
            <a:spAutoFit/>
          </a:bodyPr>
          <a:lstStyle/>
          <a:p>
            <a:r>
              <a:rPr lang="en-US"/>
              <a:t>11. Returns data</a:t>
            </a:r>
          </a:p>
        </p:txBody>
      </p:sp>
      <p:sp>
        <p:nvSpPr>
          <p:cNvPr id="5" name="Rectangle 4">
            <a:extLst>
              <a:ext uri="{FF2B5EF4-FFF2-40B4-BE49-F238E27FC236}">
                <a16:creationId xmlns:a16="http://schemas.microsoft.com/office/drawing/2014/main" id="{61AC24C7-8FF3-3B82-9BA5-ED43A1C137B1}"/>
              </a:ext>
            </a:extLst>
          </p:cNvPr>
          <p:cNvSpPr/>
          <p:nvPr/>
        </p:nvSpPr>
        <p:spPr>
          <a:xfrm>
            <a:off x="800762" y="1436813"/>
            <a:ext cx="1526876" cy="8108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Add-in</a:t>
            </a:r>
          </a:p>
        </p:txBody>
      </p:sp>
      <p:sp>
        <p:nvSpPr>
          <p:cNvPr id="9" name="Rectangle 8">
            <a:extLst>
              <a:ext uri="{FF2B5EF4-FFF2-40B4-BE49-F238E27FC236}">
                <a16:creationId xmlns:a16="http://schemas.microsoft.com/office/drawing/2014/main" id="{2A1498A2-B853-CDAB-AF3C-D304B012D51B}"/>
              </a:ext>
            </a:extLst>
          </p:cNvPr>
          <p:cNvSpPr/>
          <p:nvPr/>
        </p:nvSpPr>
        <p:spPr>
          <a:xfrm>
            <a:off x="2816466" y="1436812"/>
            <a:ext cx="1526876" cy="8108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Middle-tier server</a:t>
            </a:r>
          </a:p>
        </p:txBody>
      </p:sp>
      <p:sp>
        <p:nvSpPr>
          <p:cNvPr id="13" name="Rectangle 12">
            <a:extLst>
              <a:ext uri="{FF2B5EF4-FFF2-40B4-BE49-F238E27FC236}">
                <a16:creationId xmlns:a16="http://schemas.microsoft.com/office/drawing/2014/main" id="{2ABB42D5-8B94-B037-1E8C-C59900B0ED43}"/>
              </a:ext>
            </a:extLst>
          </p:cNvPr>
          <p:cNvSpPr/>
          <p:nvPr/>
        </p:nvSpPr>
        <p:spPr>
          <a:xfrm>
            <a:off x="669927" y="1324672"/>
            <a:ext cx="3881883" cy="10523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4EF3BA9C-5A55-2803-35C6-AAC5382BA02E}"/>
              </a:ext>
            </a:extLst>
          </p:cNvPr>
          <p:cNvSpPr txBox="1">
            <a:spLocks/>
          </p:cNvSpPr>
          <p:nvPr/>
        </p:nvSpPr>
        <p:spPr>
          <a:xfrm>
            <a:off x="838200" y="365126"/>
            <a:ext cx="10515600" cy="6794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SSO fails and must use MSAL (fallback flow)</a:t>
            </a:r>
          </a:p>
        </p:txBody>
      </p:sp>
    </p:spTree>
    <p:extLst>
      <p:ext uri="{BB962C8B-B14F-4D97-AF65-F5344CB8AC3E}">
        <p14:creationId xmlns:p14="http://schemas.microsoft.com/office/powerpoint/2010/main" val="342984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3" grpId="0" animBg="1"/>
      <p:bldP spid="75" grpId="0"/>
      <p:bldP spid="76" grpId="0"/>
      <p:bldP spid="78" grpId="0"/>
      <p:bldP spid="98" grpId="0"/>
      <p:bldP spid="100" grpId="0"/>
      <p:bldP spid="102" grpId="0"/>
      <p:bldP spid="104" grpId="0"/>
      <p:bldP spid="108" grpId="0"/>
      <p:bldP spid="110" grpId="0"/>
      <p:bldP spid="112" grpId="0"/>
      <p:bldP spid="1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B218-0241-ABD4-4C6B-C686EE76FAF5}"/>
              </a:ext>
            </a:extLst>
          </p:cNvPr>
          <p:cNvSpPr>
            <a:spLocks noGrp="1"/>
          </p:cNvSpPr>
          <p:nvPr>
            <p:ph type="title"/>
          </p:nvPr>
        </p:nvSpPr>
        <p:spPr/>
        <p:txBody>
          <a:bodyPr/>
          <a:lstStyle/>
          <a:p>
            <a:r>
              <a:rPr lang="en-US"/>
              <a:t>e</a:t>
            </a:r>
          </a:p>
        </p:txBody>
      </p:sp>
      <p:sp>
        <p:nvSpPr>
          <p:cNvPr id="8" name="Rectangle 7">
            <a:extLst>
              <a:ext uri="{FF2B5EF4-FFF2-40B4-BE49-F238E27FC236}">
                <a16:creationId xmlns:a16="http://schemas.microsoft.com/office/drawing/2014/main" id="{74036EE6-0A12-BBD2-4919-9F017D55E493}"/>
              </a:ext>
            </a:extLst>
          </p:cNvPr>
          <p:cNvSpPr/>
          <p:nvPr/>
        </p:nvSpPr>
        <p:spPr>
          <a:xfrm>
            <a:off x="4776157" y="1449234"/>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Office host</a:t>
            </a:r>
          </a:p>
        </p:txBody>
      </p:sp>
      <p:sp>
        <p:nvSpPr>
          <p:cNvPr id="10" name="Rectangle 9">
            <a:extLst>
              <a:ext uri="{FF2B5EF4-FFF2-40B4-BE49-F238E27FC236}">
                <a16:creationId xmlns:a16="http://schemas.microsoft.com/office/drawing/2014/main" id="{1AAA1809-B428-94EE-FFED-AD9DEFBA4DCA}"/>
              </a:ext>
            </a:extLst>
          </p:cNvPr>
          <p:cNvSpPr/>
          <p:nvPr/>
        </p:nvSpPr>
        <p:spPr>
          <a:xfrm>
            <a:off x="6773171" y="1449234"/>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identity</a:t>
            </a:r>
          </a:p>
          <a:p>
            <a:pPr algn="ctr"/>
            <a:r>
              <a:rPr lang="en-US"/>
              <a:t>platform</a:t>
            </a:r>
          </a:p>
        </p:txBody>
      </p:sp>
      <p:sp>
        <p:nvSpPr>
          <p:cNvPr id="12" name="Rectangle 11">
            <a:extLst>
              <a:ext uri="{FF2B5EF4-FFF2-40B4-BE49-F238E27FC236}">
                <a16:creationId xmlns:a16="http://schemas.microsoft.com/office/drawing/2014/main" id="{8CE9F18A-F92F-6F7F-7737-838058833D49}"/>
              </a:ext>
            </a:extLst>
          </p:cNvPr>
          <p:cNvSpPr/>
          <p:nvPr/>
        </p:nvSpPr>
        <p:spPr>
          <a:xfrm>
            <a:off x="8701178" y="1449234"/>
            <a:ext cx="1526876"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Graph</a:t>
            </a:r>
          </a:p>
        </p:txBody>
      </p:sp>
      <p:cxnSp>
        <p:nvCxnSpPr>
          <p:cNvPr id="14" name="Straight Connector 13">
            <a:extLst>
              <a:ext uri="{FF2B5EF4-FFF2-40B4-BE49-F238E27FC236}">
                <a16:creationId xmlns:a16="http://schemas.microsoft.com/office/drawing/2014/main" id="{04FC354D-2DDB-61C3-40EB-F33B66C2B4B1}"/>
              </a:ext>
            </a:extLst>
          </p:cNvPr>
          <p:cNvCxnSpPr>
            <a:cxnSpLocks/>
          </p:cNvCxnSpPr>
          <p:nvPr/>
        </p:nvCxnSpPr>
        <p:spPr>
          <a:xfrm>
            <a:off x="1593012" y="2260117"/>
            <a:ext cx="0" cy="437359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C98E11-05AA-4352-D70A-5D1663B31FB8}"/>
              </a:ext>
            </a:extLst>
          </p:cNvPr>
          <p:cNvCxnSpPr>
            <a:cxnSpLocks/>
          </p:cNvCxnSpPr>
          <p:nvPr/>
        </p:nvCxnSpPr>
        <p:spPr>
          <a:xfrm>
            <a:off x="9464616" y="2061709"/>
            <a:ext cx="0" cy="457200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4AE49E-57F5-3389-4EA8-47206A6D396F}"/>
              </a:ext>
            </a:extLst>
          </p:cNvPr>
          <p:cNvCxnSpPr>
            <a:cxnSpLocks/>
          </p:cNvCxnSpPr>
          <p:nvPr/>
        </p:nvCxnSpPr>
        <p:spPr>
          <a:xfrm>
            <a:off x="7536609" y="2136471"/>
            <a:ext cx="0" cy="44972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3EBBF03-3141-DA00-5DAB-D7B3C12F05FB}"/>
              </a:ext>
            </a:extLst>
          </p:cNvPr>
          <p:cNvCxnSpPr>
            <a:cxnSpLocks/>
          </p:cNvCxnSpPr>
          <p:nvPr/>
        </p:nvCxnSpPr>
        <p:spPr>
          <a:xfrm>
            <a:off x="5536721" y="2061709"/>
            <a:ext cx="0" cy="457200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859224-ED40-7536-46AB-6A79FE9F6AA8}"/>
              </a:ext>
            </a:extLst>
          </p:cNvPr>
          <p:cNvCxnSpPr>
            <a:cxnSpLocks/>
          </p:cNvCxnSpPr>
          <p:nvPr/>
        </p:nvCxnSpPr>
        <p:spPr>
          <a:xfrm>
            <a:off x="3611592" y="2136472"/>
            <a:ext cx="14016" cy="449724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8C4835-E11C-31CA-63E2-16FD371C868A}"/>
              </a:ext>
            </a:extLst>
          </p:cNvPr>
          <p:cNvCxnSpPr>
            <a:cxnSpLocks/>
          </p:cNvCxnSpPr>
          <p:nvPr/>
        </p:nvCxnSpPr>
        <p:spPr>
          <a:xfrm>
            <a:off x="1593012" y="2708691"/>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3969A27-6E55-E0E3-82E0-CB766A4F86D6}"/>
              </a:ext>
            </a:extLst>
          </p:cNvPr>
          <p:cNvSpPr txBox="1"/>
          <p:nvPr/>
        </p:nvSpPr>
        <p:spPr>
          <a:xfrm>
            <a:off x="1695435" y="2365239"/>
            <a:ext cx="2022670" cy="369332"/>
          </a:xfrm>
          <a:prstGeom prst="rect">
            <a:avLst/>
          </a:prstGeom>
          <a:noFill/>
        </p:spPr>
        <p:txBody>
          <a:bodyPr wrap="none" rtlCol="0">
            <a:spAutoFit/>
          </a:bodyPr>
          <a:lstStyle/>
          <a:p>
            <a:r>
              <a:rPr lang="en-US"/>
              <a:t>1. getAccessToken()</a:t>
            </a:r>
          </a:p>
        </p:txBody>
      </p:sp>
      <p:cxnSp>
        <p:nvCxnSpPr>
          <p:cNvPr id="28" name="Straight Arrow Connector 27">
            <a:extLst>
              <a:ext uri="{FF2B5EF4-FFF2-40B4-BE49-F238E27FC236}">
                <a16:creationId xmlns:a16="http://schemas.microsoft.com/office/drawing/2014/main" id="{6807AF10-E70F-1DFD-2098-5A3DE606FF36}"/>
              </a:ext>
            </a:extLst>
          </p:cNvPr>
          <p:cNvCxnSpPr>
            <a:cxnSpLocks/>
          </p:cNvCxnSpPr>
          <p:nvPr/>
        </p:nvCxnSpPr>
        <p:spPr>
          <a:xfrm flipH="1">
            <a:off x="1593012" y="3137137"/>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D56CB6F-76E2-76A1-6FDA-590BA7848EE3}"/>
              </a:ext>
            </a:extLst>
          </p:cNvPr>
          <p:cNvCxnSpPr>
            <a:cxnSpLocks/>
          </p:cNvCxnSpPr>
          <p:nvPr/>
        </p:nvCxnSpPr>
        <p:spPr>
          <a:xfrm>
            <a:off x="1601638" y="3611587"/>
            <a:ext cx="200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0F7073E-5F50-34FB-D7D8-C7E1D02ADD70}"/>
              </a:ext>
            </a:extLst>
          </p:cNvPr>
          <p:cNvCxnSpPr>
            <a:cxnSpLocks/>
          </p:cNvCxnSpPr>
          <p:nvPr/>
        </p:nvCxnSpPr>
        <p:spPr>
          <a:xfrm flipH="1">
            <a:off x="3625608" y="4314639"/>
            <a:ext cx="3882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547E37B-34DB-C24D-D873-5EACD15A8204}"/>
              </a:ext>
            </a:extLst>
          </p:cNvPr>
          <p:cNvCxnSpPr>
            <a:cxnSpLocks/>
          </p:cNvCxnSpPr>
          <p:nvPr/>
        </p:nvCxnSpPr>
        <p:spPr>
          <a:xfrm>
            <a:off x="3611592" y="3886488"/>
            <a:ext cx="3896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1526F28B-2647-B004-0377-2FE533C89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122" y="2801547"/>
            <a:ext cx="371527" cy="371527"/>
          </a:xfrm>
          <a:prstGeom prst="rect">
            <a:avLst/>
          </a:prstGeom>
        </p:spPr>
      </p:pic>
      <p:pic>
        <p:nvPicPr>
          <p:cNvPr id="66" name="Picture 65">
            <a:extLst>
              <a:ext uri="{FF2B5EF4-FFF2-40B4-BE49-F238E27FC236}">
                <a16:creationId xmlns:a16="http://schemas.microsoft.com/office/drawing/2014/main" id="{D8AC97C7-25A4-8DAA-C839-5712BEA9B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762" y="3397067"/>
            <a:ext cx="371527" cy="371527"/>
          </a:xfrm>
          <a:prstGeom prst="rect">
            <a:avLst/>
          </a:prstGeom>
        </p:spPr>
      </p:pic>
      <p:sp>
        <p:nvSpPr>
          <p:cNvPr id="11" name="&quot;Not Allowed&quot; Symbol 10">
            <a:extLst>
              <a:ext uri="{FF2B5EF4-FFF2-40B4-BE49-F238E27FC236}">
                <a16:creationId xmlns:a16="http://schemas.microsoft.com/office/drawing/2014/main" id="{2139457A-E95F-ED3C-572E-28CB4AE40683}"/>
              </a:ext>
            </a:extLst>
          </p:cNvPr>
          <p:cNvSpPr/>
          <p:nvPr/>
        </p:nvSpPr>
        <p:spPr>
          <a:xfrm>
            <a:off x="4128254" y="4106707"/>
            <a:ext cx="315957" cy="30192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37A98C82-B4CE-458E-A9ED-CAE5CB7C9828}"/>
              </a:ext>
            </a:extLst>
          </p:cNvPr>
          <p:cNvCxnSpPr>
            <a:cxnSpLocks/>
          </p:cNvCxnSpPr>
          <p:nvPr/>
        </p:nvCxnSpPr>
        <p:spPr>
          <a:xfrm flipH="1">
            <a:off x="1583666" y="4287319"/>
            <a:ext cx="2018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quot;Not Allowed&quot; Symbol 18">
            <a:extLst>
              <a:ext uri="{FF2B5EF4-FFF2-40B4-BE49-F238E27FC236}">
                <a16:creationId xmlns:a16="http://schemas.microsoft.com/office/drawing/2014/main" id="{C5FADAE0-189A-7F2E-4C01-FFE55F717118}"/>
              </a:ext>
            </a:extLst>
          </p:cNvPr>
          <p:cNvSpPr/>
          <p:nvPr/>
        </p:nvSpPr>
        <p:spPr>
          <a:xfrm>
            <a:off x="1149237" y="4106707"/>
            <a:ext cx="315957" cy="30192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AADBCA99-7C02-EC2B-7559-3057BAD26E22}"/>
              </a:ext>
            </a:extLst>
          </p:cNvPr>
          <p:cNvSpPr txBox="1"/>
          <p:nvPr/>
        </p:nvSpPr>
        <p:spPr>
          <a:xfrm>
            <a:off x="1597458" y="4337794"/>
            <a:ext cx="2968954" cy="369332"/>
          </a:xfrm>
          <a:prstGeom prst="rect">
            <a:avLst/>
          </a:prstGeom>
          <a:noFill/>
        </p:spPr>
        <p:txBody>
          <a:bodyPr wrap="none" rtlCol="0">
            <a:spAutoFit/>
          </a:bodyPr>
          <a:lstStyle/>
          <a:p>
            <a:r>
              <a:rPr lang="en-US"/>
              <a:t>7. Call getAccessToken() again</a:t>
            </a:r>
          </a:p>
        </p:txBody>
      </p:sp>
      <p:sp>
        <p:nvSpPr>
          <p:cNvPr id="37" name="TextBox 36">
            <a:extLst>
              <a:ext uri="{FF2B5EF4-FFF2-40B4-BE49-F238E27FC236}">
                <a16:creationId xmlns:a16="http://schemas.microsoft.com/office/drawing/2014/main" id="{8918944B-5BF5-2F40-A5C3-282C4DCAD2F1}"/>
              </a:ext>
            </a:extLst>
          </p:cNvPr>
          <p:cNvSpPr txBox="1"/>
          <p:nvPr/>
        </p:nvSpPr>
        <p:spPr>
          <a:xfrm>
            <a:off x="3319872" y="2786498"/>
            <a:ext cx="2287678" cy="369332"/>
          </a:xfrm>
          <a:prstGeom prst="rect">
            <a:avLst/>
          </a:prstGeom>
          <a:noFill/>
        </p:spPr>
        <p:txBody>
          <a:bodyPr wrap="none" rtlCol="0">
            <a:spAutoFit/>
          </a:bodyPr>
          <a:lstStyle/>
          <a:p>
            <a:r>
              <a:rPr lang="en-US"/>
              <a:t>2. Office returns token</a:t>
            </a:r>
          </a:p>
        </p:txBody>
      </p:sp>
      <p:sp>
        <p:nvSpPr>
          <p:cNvPr id="39" name="TextBox 38">
            <a:extLst>
              <a:ext uri="{FF2B5EF4-FFF2-40B4-BE49-F238E27FC236}">
                <a16:creationId xmlns:a16="http://schemas.microsoft.com/office/drawing/2014/main" id="{309ABB57-0556-BC81-0005-4AA30D5AA0FA}"/>
              </a:ext>
            </a:extLst>
          </p:cNvPr>
          <p:cNvSpPr txBox="1"/>
          <p:nvPr/>
        </p:nvSpPr>
        <p:spPr>
          <a:xfrm>
            <a:off x="1658664" y="3269315"/>
            <a:ext cx="1618713" cy="369332"/>
          </a:xfrm>
          <a:prstGeom prst="rect">
            <a:avLst/>
          </a:prstGeom>
          <a:noFill/>
        </p:spPr>
        <p:txBody>
          <a:bodyPr wrap="none" rtlCol="0">
            <a:spAutoFit/>
          </a:bodyPr>
          <a:lstStyle/>
          <a:p>
            <a:r>
              <a:rPr lang="en-US"/>
              <a:t>3. Call REST API</a:t>
            </a:r>
          </a:p>
        </p:txBody>
      </p:sp>
      <p:sp>
        <p:nvSpPr>
          <p:cNvPr id="49" name="TextBox 48">
            <a:extLst>
              <a:ext uri="{FF2B5EF4-FFF2-40B4-BE49-F238E27FC236}">
                <a16:creationId xmlns:a16="http://schemas.microsoft.com/office/drawing/2014/main" id="{DCD731B4-FF02-63B2-66F7-92BB1819BEB8}"/>
              </a:ext>
            </a:extLst>
          </p:cNvPr>
          <p:cNvSpPr txBox="1"/>
          <p:nvPr/>
        </p:nvSpPr>
        <p:spPr>
          <a:xfrm>
            <a:off x="3577877" y="3532509"/>
            <a:ext cx="1304268" cy="369332"/>
          </a:xfrm>
          <a:prstGeom prst="rect">
            <a:avLst/>
          </a:prstGeom>
          <a:noFill/>
        </p:spPr>
        <p:txBody>
          <a:bodyPr wrap="none" rtlCol="0">
            <a:spAutoFit/>
          </a:bodyPr>
          <a:lstStyle/>
          <a:p>
            <a:r>
              <a:rPr lang="en-US"/>
              <a:t>4. OBO flow</a:t>
            </a:r>
          </a:p>
        </p:txBody>
      </p:sp>
      <p:pic>
        <p:nvPicPr>
          <p:cNvPr id="54" name="Picture 53">
            <a:extLst>
              <a:ext uri="{FF2B5EF4-FFF2-40B4-BE49-F238E27FC236}">
                <a16:creationId xmlns:a16="http://schemas.microsoft.com/office/drawing/2014/main" id="{B353C992-2685-783A-2EC1-D9EBEC638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14" y="3639420"/>
            <a:ext cx="371527" cy="371527"/>
          </a:xfrm>
          <a:prstGeom prst="rect">
            <a:avLst/>
          </a:prstGeom>
        </p:spPr>
      </p:pic>
      <p:sp>
        <p:nvSpPr>
          <p:cNvPr id="55" name="TextBox 54">
            <a:extLst>
              <a:ext uri="{FF2B5EF4-FFF2-40B4-BE49-F238E27FC236}">
                <a16:creationId xmlns:a16="http://schemas.microsoft.com/office/drawing/2014/main" id="{67F2371D-281F-39C9-D7F8-405037ED6CA0}"/>
              </a:ext>
            </a:extLst>
          </p:cNvPr>
          <p:cNvSpPr txBox="1"/>
          <p:nvPr/>
        </p:nvSpPr>
        <p:spPr>
          <a:xfrm>
            <a:off x="5223244" y="3948891"/>
            <a:ext cx="2299347" cy="369332"/>
          </a:xfrm>
          <a:prstGeom prst="rect">
            <a:avLst/>
          </a:prstGeom>
          <a:noFill/>
        </p:spPr>
        <p:txBody>
          <a:bodyPr wrap="none" rtlCol="0">
            <a:spAutoFit/>
          </a:bodyPr>
          <a:lstStyle/>
          <a:p>
            <a:r>
              <a:rPr lang="en-US"/>
              <a:t>5. Error: Token expired</a:t>
            </a:r>
          </a:p>
        </p:txBody>
      </p:sp>
      <p:sp>
        <p:nvSpPr>
          <p:cNvPr id="56" name="TextBox 55">
            <a:extLst>
              <a:ext uri="{FF2B5EF4-FFF2-40B4-BE49-F238E27FC236}">
                <a16:creationId xmlns:a16="http://schemas.microsoft.com/office/drawing/2014/main" id="{5487C69B-0CF3-B54A-6A50-BDC3F24A0F08}"/>
              </a:ext>
            </a:extLst>
          </p:cNvPr>
          <p:cNvSpPr txBox="1"/>
          <p:nvPr/>
        </p:nvSpPr>
        <p:spPr>
          <a:xfrm>
            <a:off x="1616691" y="3923709"/>
            <a:ext cx="2393091" cy="369332"/>
          </a:xfrm>
          <a:prstGeom prst="rect">
            <a:avLst/>
          </a:prstGeom>
          <a:noFill/>
        </p:spPr>
        <p:txBody>
          <a:bodyPr wrap="none" rtlCol="0">
            <a:spAutoFit/>
          </a:bodyPr>
          <a:lstStyle/>
          <a:p>
            <a:r>
              <a:rPr lang="en-US"/>
              <a:t>6. Return error to client</a:t>
            </a:r>
          </a:p>
        </p:txBody>
      </p:sp>
      <p:cxnSp>
        <p:nvCxnSpPr>
          <p:cNvPr id="59" name="Straight Arrow Connector 58">
            <a:extLst>
              <a:ext uri="{FF2B5EF4-FFF2-40B4-BE49-F238E27FC236}">
                <a16:creationId xmlns:a16="http://schemas.microsoft.com/office/drawing/2014/main" id="{13421EDF-7C60-B154-7910-C47594FDD3D7}"/>
              </a:ext>
            </a:extLst>
          </p:cNvPr>
          <p:cNvCxnSpPr>
            <a:cxnSpLocks/>
          </p:cNvCxnSpPr>
          <p:nvPr/>
        </p:nvCxnSpPr>
        <p:spPr>
          <a:xfrm>
            <a:off x="1601638" y="4689891"/>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C00FC7B-65B5-075F-4D26-665CB4C94772}"/>
              </a:ext>
            </a:extLst>
          </p:cNvPr>
          <p:cNvCxnSpPr>
            <a:cxnSpLocks/>
          </p:cNvCxnSpPr>
          <p:nvPr/>
        </p:nvCxnSpPr>
        <p:spPr>
          <a:xfrm>
            <a:off x="3611592" y="5101083"/>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D227B17-A3E2-0D7D-A277-E96C7C3CBDD9}"/>
              </a:ext>
            </a:extLst>
          </p:cNvPr>
          <p:cNvSpPr txBox="1"/>
          <p:nvPr/>
        </p:nvSpPr>
        <p:spPr>
          <a:xfrm>
            <a:off x="3634954" y="4782201"/>
            <a:ext cx="3249929" cy="369332"/>
          </a:xfrm>
          <a:prstGeom prst="rect">
            <a:avLst/>
          </a:prstGeom>
          <a:noFill/>
        </p:spPr>
        <p:txBody>
          <a:bodyPr wrap="none" rtlCol="0">
            <a:spAutoFit/>
          </a:bodyPr>
          <a:lstStyle/>
          <a:p>
            <a:r>
              <a:rPr lang="en-US"/>
              <a:t>8. Office requests updated token</a:t>
            </a:r>
          </a:p>
        </p:txBody>
      </p:sp>
      <p:cxnSp>
        <p:nvCxnSpPr>
          <p:cNvPr id="108" name="Straight Arrow Connector 107">
            <a:extLst>
              <a:ext uri="{FF2B5EF4-FFF2-40B4-BE49-F238E27FC236}">
                <a16:creationId xmlns:a16="http://schemas.microsoft.com/office/drawing/2014/main" id="{79358B98-05F9-294D-0F78-0BDBEE080C25}"/>
              </a:ext>
            </a:extLst>
          </p:cNvPr>
          <p:cNvCxnSpPr>
            <a:cxnSpLocks/>
          </p:cNvCxnSpPr>
          <p:nvPr/>
        </p:nvCxnSpPr>
        <p:spPr>
          <a:xfrm flipH="1">
            <a:off x="3602246" y="5469143"/>
            <a:ext cx="3920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C9523604-F721-3B45-646D-46F4A7E23151}"/>
              </a:ext>
            </a:extLst>
          </p:cNvPr>
          <p:cNvSpPr txBox="1"/>
          <p:nvPr/>
        </p:nvSpPr>
        <p:spPr>
          <a:xfrm>
            <a:off x="4140871" y="5150897"/>
            <a:ext cx="3294684" cy="369332"/>
          </a:xfrm>
          <a:prstGeom prst="rect">
            <a:avLst/>
          </a:prstGeom>
          <a:noFill/>
        </p:spPr>
        <p:txBody>
          <a:bodyPr wrap="none" rtlCol="0">
            <a:spAutoFit/>
          </a:bodyPr>
          <a:lstStyle/>
          <a:p>
            <a:r>
              <a:rPr lang="en-US"/>
              <a:t>9. Identity returns updated token</a:t>
            </a:r>
          </a:p>
        </p:txBody>
      </p:sp>
      <p:pic>
        <p:nvPicPr>
          <p:cNvPr id="115" name="Picture 114">
            <a:extLst>
              <a:ext uri="{FF2B5EF4-FFF2-40B4-BE49-F238E27FC236}">
                <a16:creationId xmlns:a16="http://schemas.microsoft.com/office/drawing/2014/main" id="{64A09A10-FB60-F06F-C47C-3C937A367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095" y="5149799"/>
            <a:ext cx="371527" cy="371527"/>
          </a:xfrm>
          <a:prstGeom prst="rect">
            <a:avLst/>
          </a:prstGeom>
        </p:spPr>
      </p:pic>
      <p:cxnSp>
        <p:nvCxnSpPr>
          <p:cNvPr id="119" name="Straight Arrow Connector 118">
            <a:extLst>
              <a:ext uri="{FF2B5EF4-FFF2-40B4-BE49-F238E27FC236}">
                <a16:creationId xmlns:a16="http://schemas.microsoft.com/office/drawing/2014/main" id="{A56F07B2-B0B5-4757-4CC7-5EC6BFF79B9C}"/>
              </a:ext>
            </a:extLst>
          </p:cNvPr>
          <p:cNvCxnSpPr>
            <a:cxnSpLocks/>
          </p:cNvCxnSpPr>
          <p:nvPr/>
        </p:nvCxnSpPr>
        <p:spPr>
          <a:xfrm flipH="1">
            <a:off x="1593012" y="5947956"/>
            <a:ext cx="39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7DD5A30F-348E-72E3-425A-739115955133}"/>
              </a:ext>
            </a:extLst>
          </p:cNvPr>
          <p:cNvSpPr txBox="1"/>
          <p:nvPr/>
        </p:nvSpPr>
        <p:spPr>
          <a:xfrm>
            <a:off x="3319872" y="5597317"/>
            <a:ext cx="2404697" cy="369332"/>
          </a:xfrm>
          <a:prstGeom prst="rect">
            <a:avLst/>
          </a:prstGeom>
          <a:noFill/>
        </p:spPr>
        <p:txBody>
          <a:bodyPr wrap="none" rtlCol="0">
            <a:spAutoFit/>
          </a:bodyPr>
          <a:lstStyle/>
          <a:p>
            <a:r>
              <a:rPr lang="en-US"/>
              <a:t>10. Office returns token</a:t>
            </a:r>
          </a:p>
        </p:txBody>
      </p:sp>
      <p:pic>
        <p:nvPicPr>
          <p:cNvPr id="125" name="Picture 124">
            <a:extLst>
              <a:ext uri="{FF2B5EF4-FFF2-40B4-BE49-F238E27FC236}">
                <a16:creationId xmlns:a16="http://schemas.microsoft.com/office/drawing/2014/main" id="{B43F9C3C-7E66-8269-D321-7320732E0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51" y="5762192"/>
            <a:ext cx="371527" cy="371527"/>
          </a:xfrm>
          <a:prstGeom prst="rect">
            <a:avLst/>
          </a:prstGeom>
        </p:spPr>
      </p:pic>
      <p:cxnSp>
        <p:nvCxnSpPr>
          <p:cNvPr id="127" name="Straight Arrow Connector 126">
            <a:extLst>
              <a:ext uri="{FF2B5EF4-FFF2-40B4-BE49-F238E27FC236}">
                <a16:creationId xmlns:a16="http://schemas.microsoft.com/office/drawing/2014/main" id="{781176CC-0DF6-B446-8677-F824CCF3FCE9}"/>
              </a:ext>
            </a:extLst>
          </p:cNvPr>
          <p:cNvCxnSpPr>
            <a:cxnSpLocks/>
          </p:cNvCxnSpPr>
          <p:nvPr/>
        </p:nvCxnSpPr>
        <p:spPr>
          <a:xfrm>
            <a:off x="1612044" y="6398039"/>
            <a:ext cx="200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1" name="Picture 130">
            <a:extLst>
              <a:ext uri="{FF2B5EF4-FFF2-40B4-BE49-F238E27FC236}">
                <a16:creationId xmlns:a16="http://schemas.microsoft.com/office/drawing/2014/main" id="{6F0DD090-BF16-E6BC-4843-100CCA9D9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7643" y="6183601"/>
            <a:ext cx="371527" cy="371527"/>
          </a:xfrm>
          <a:prstGeom prst="rect">
            <a:avLst/>
          </a:prstGeom>
        </p:spPr>
      </p:pic>
      <p:sp>
        <p:nvSpPr>
          <p:cNvPr id="133" name="TextBox 132">
            <a:extLst>
              <a:ext uri="{FF2B5EF4-FFF2-40B4-BE49-F238E27FC236}">
                <a16:creationId xmlns:a16="http://schemas.microsoft.com/office/drawing/2014/main" id="{E316C40A-2B07-6C76-C699-8EC46BFE4D79}"/>
              </a:ext>
            </a:extLst>
          </p:cNvPr>
          <p:cNvSpPr txBox="1"/>
          <p:nvPr/>
        </p:nvSpPr>
        <p:spPr>
          <a:xfrm>
            <a:off x="1534051" y="5998776"/>
            <a:ext cx="1735732" cy="369332"/>
          </a:xfrm>
          <a:prstGeom prst="rect">
            <a:avLst/>
          </a:prstGeom>
          <a:noFill/>
        </p:spPr>
        <p:txBody>
          <a:bodyPr wrap="none" rtlCol="0">
            <a:spAutoFit/>
          </a:bodyPr>
          <a:lstStyle/>
          <a:p>
            <a:r>
              <a:rPr lang="en-US"/>
              <a:t>11. Call REST API</a:t>
            </a:r>
          </a:p>
        </p:txBody>
      </p:sp>
      <p:sp>
        <p:nvSpPr>
          <p:cNvPr id="134" name="TextBox 133">
            <a:extLst>
              <a:ext uri="{FF2B5EF4-FFF2-40B4-BE49-F238E27FC236}">
                <a16:creationId xmlns:a16="http://schemas.microsoft.com/office/drawing/2014/main" id="{8F237539-02C1-CFFA-0873-BB16455DE0C9}"/>
              </a:ext>
            </a:extLst>
          </p:cNvPr>
          <p:cNvSpPr txBox="1"/>
          <p:nvPr/>
        </p:nvSpPr>
        <p:spPr>
          <a:xfrm>
            <a:off x="4230011" y="6398038"/>
            <a:ext cx="3178627" cy="369332"/>
          </a:xfrm>
          <a:prstGeom prst="rect">
            <a:avLst/>
          </a:prstGeom>
          <a:noFill/>
        </p:spPr>
        <p:txBody>
          <a:bodyPr wrap="none" rtlCol="0">
            <a:spAutoFit/>
          </a:bodyPr>
          <a:lstStyle/>
          <a:p>
            <a:r>
              <a:rPr lang="en-US"/>
              <a:t>{OBO flow continues from here}</a:t>
            </a:r>
          </a:p>
        </p:txBody>
      </p:sp>
      <p:sp>
        <p:nvSpPr>
          <p:cNvPr id="5" name="Rectangle 4">
            <a:extLst>
              <a:ext uri="{FF2B5EF4-FFF2-40B4-BE49-F238E27FC236}">
                <a16:creationId xmlns:a16="http://schemas.microsoft.com/office/drawing/2014/main" id="{D54B9B77-19FB-08A9-982D-05223F470910}"/>
              </a:ext>
            </a:extLst>
          </p:cNvPr>
          <p:cNvSpPr/>
          <p:nvPr/>
        </p:nvSpPr>
        <p:spPr>
          <a:xfrm>
            <a:off x="828194" y="1455101"/>
            <a:ext cx="1526876" cy="8108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Add-in</a:t>
            </a:r>
          </a:p>
        </p:txBody>
      </p:sp>
      <p:sp>
        <p:nvSpPr>
          <p:cNvPr id="9" name="Rectangle 8">
            <a:extLst>
              <a:ext uri="{FF2B5EF4-FFF2-40B4-BE49-F238E27FC236}">
                <a16:creationId xmlns:a16="http://schemas.microsoft.com/office/drawing/2014/main" id="{58409C95-2487-3EC3-F55B-44809CEE5009}"/>
              </a:ext>
            </a:extLst>
          </p:cNvPr>
          <p:cNvSpPr/>
          <p:nvPr/>
        </p:nvSpPr>
        <p:spPr>
          <a:xfrm>
            <a:off x="2843898" y="1455100"/>
            <a:ext cx="1526876" cy="8108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Middle-tier server</a:t>
            </a:r>
          </a:p>
        </p:txBody>
      </p:sp>
      <p:sp>
        <p:nvSpPr>
          <p:cNvPr id="17" name="Rectangle 16">
            <a:extLst>
              <a:ext uri="{FF2B5EF4-FFF2-40B4-BE49-F238E27FC236}">
                <a16:creationId xmlns:a16="http://schemas.microsoft.com/office/drawing/2014/main" id="{FFFBF36A-DA34-BE59-FDB9-8FEFD4C6F388}"/>
              </a:ext>
            </a:extLst>
          </p:cNvPr>
          <p:cNvSpPr/>
          <p:nvPr/>
        </p:nvSpPr>
        <p:spPr>
          <a:xfrm>
            <a:off x="697359" y="1342960"/>
            <a:ext cx="3881883" cy="10523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50108BA8-0FC1-AC17-BFF2-1AED16C83DCE}"/>
              </a:ext>
            </a:extLst>
          </p:cNvPr>
          <p:cNvSpPr txBox="1">
            <a:spLocks/>
          </p:cNvSpPr>
          <p:nvPr/>
        </p:nvSpPr>
        <p:spPr>
          <a:xfrm>
            <a:off x="838200" y="365126"/>
            <a:ext cx="10515600" cy="6794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SSO token expired flow)</a:t>
            </a:r>
          </a:p>
        </p:txBody>
      </p:sp>
    </p:spTree>
    <p:extLst>
      <p:ext uri="{BB962C8B-B14F-4D97-AF65-F5344CB8AC3E}">
        <p14:creationId xmlns:p14="http://schemas.microsoft.com/office/powerpoint/2010/main" val="2617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animBg="1"/>
      <p:bldP spid="19" grpId="0" animBg="1"/>
      <p:bldP spid="27" grpId="0"/>
      <p:bldP spid="37" grpId="0"/>
      <p:bldP spid="39" grpId="0"/>
      <p:bldP spid="49" grpId="0"/>
      <p:bldP spid="55" grpId="0"/>
      <p:bldP spid="56" grpId="0"/>
      <p:bldP spid="106" grpId="0"/>
      <p:bldP spid="111" grpId="0"/>
      <p:bldP spid="123" grpId="0"/>
      <p:bldP spid="133" grpId="0"/>
      <p:bldP spid="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30A4-D77B-F273-06F1-B122F7BD8B45}"/>
              </a:ext>
            </a:extLst>
          </p:cNvPr>
          <p:cNvSpPr>
            <a:spLocks noGrp="1"/>
          </p:cNvSpPr>
          <p:nvPr>
            <p:ph type="title"/>
          </p:nvPr>
        </p:nvSpPr>
        <p:spPr/>
        <p:txBody>
          <a:bodyPr/>
          <a:lstStyle/>
          <a:p>
            <a:r>
              <a:rPr lang="en-US"/>
              <a:t>Demo: Key parts of the code</a:t>
            </a:r>
          </a:p>
        </p:txBody>
      </p:sp>
    </p:spTree>
    <p:extLst>
      <p:ext uri="{BB962C8B-B14F-4D97-AF65-F5344CB8AC3E}">
        <p14:creationId xmlns:p14="http://schemas.microsoft.com/office/powerpoint/2010/main" val="37148314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C7-F2B1-6F8A-9CDD-D2432ED2B779}"/>
              </a:ext>
            </a:extLst>
          </p:cNvPr>
          <p:cNvSpPr>
            <a:spLocks noGrp="1"/>
          </p:cNvSpPr>
          <p:nvPr>
            <p:ph type="title"/>
          </p:nvPr>
        </p:nvSpPr>
        <p:spPr/>
        <p:txBody>
          <a:bodyPr/>
          <a:lstStyle/>
          <a:p>
            <a:endParaRPr lang="en-US"/>
          </a:p>
        </p:txBody>
      </p:sp>
      <p:sp>
        <p:nvSpPr>
          <p:cNvPr id="4" name="Content Placeholder 2">
            <a:extLst>
              <a:ext uri="{FF2B5EF4-FFF2-40B4-BE49-F238E27FC236}">
                <a16:creationId xmlns:a16="http://schemas.microsoft.com/office/drawing/2014/main" id="{A5701F78-7AC5-3465-0660-41877A233A8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Never cache tokens yourself. Always call getAccessToken() or use MSAL caching.</a:t>
            </a:r>
          </a:p>
          <a:p>
            <a:r>
              <a:rPr lang="en-US"/>
              <a:t>Never return tokens from the middle-tier back to the client.</a:t>
            </a:r>
          </a:p>
          <a:p>
            <a:r>
              <a:rPr lang="en-US"/>
              <a:t>Always validate the access token passed to your REST APIs. Consider a well known client list.</a:t>
            </a:r>
          </a:p>
          <a:p>
            <a:r>
              <a:rPr lang="en-US"/>
              <a:t>Client secret should be stored securely (such as in Azure key vault).</a:t>
            </a:r>
          </a:p>
        </p:txBody>
      </p:sp>
      <p:sp>
        <p:nvSpPr>
          <p:cNvPr id="5" name="Title 1">
            <a:extLst>
              <a:ext uri="{FF2B5EF4-FFF2-40B4-BE49-F238E27FC236}">
                <a16:creationId xmlns:a16="http://schemas.microsoft.com/office/drawing/2014/main" id="{42C46640-6BD5-1D9F-C55B-C58FE458A6F0}"/>
              </a:ext>
            </a:extLst>
          </p:cNvPr>
          <p:cNvSpPr txBox="1">
            <a:spLocks/>
          </p:cNvSpPr>
          <p:nvPr/>
        </p:nvSpPr>
        <p:spPr>
          <a:xfrm>
            <a:off x="838200" y="365126"/>
            <a:ext cx="10515600" cy="6794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Important security notes</a:t>
            </a:r>
          </a:p>
        </p:txBody>
      </p:sp>
    </p:spTree>
    <p:extLst>
      <p:ext uri="{BB962C8B-B14F-4D97-AF65-F5344CB8AC3E}">
        <p14:creationId xmlns:p14="http://schemas.microsoft.com/office/powerpoint/2010/main" val="1186515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spotlight</a:t>
            </a:r>
            <a:endParaRPr lang="en-US"/>
          </a:p>
        </p:txBody>
      </p:sp>
      <p:sp>
        <p:nvSpPr>
          <p:cNvPr id="3" name="Text Placeholder 2">
            <a:extLst>
              <a:ext uri="{FF2B5EF4-FFF2-40B4-BE49-F238E27FC236}">
                <a16:creationId xmlns:a16="http://schemas.microsoft.com/office/drawing/2014/main" id="{51AD0A37-407B-4D29-9D45-0374ABE5A817}"/>
              </a:ext>
            </a:extLst>
          </p:cNvPr>
          <p:cNvSpPr>
            <a:spLocks noGrp="1"/>
          </p:cNvSpPr>
          <p:nvPr>
            <p:ph type="body" sz="quarter" idx="11"/>
          </p:nvPr>
        </p:nvSpPr>
        <p:spPr>
          <a:xfrm>
            <a:off x="426721" y="2499191"/>
            <a:ext cx="6151531" cy="734266"/>
          </a:xfrm>
        </p:spPr>
        <p:txBody>
          <a:bodyPr lIns="0" tIns="0" rIns="0" bIns="0" anchor="t"/>
          <a:lstStyle/>
          <a:p>
            <a:r>
              <a:rPr lang="en-US" sz="4250">
                <a:latin typeface="Segoe UI Semibold"/>
                <a:cs typeface="Segoe UI Semibold"/>
              </a:rPr>
              <a:t>Thank you!</a:t>
            </a:r>
          </a:p>
          <a:p>
            <a:r>
              <a:rPr lang="en-US" sz="4250">
                <a:latin typeface="Segoe UI Semibold"/>
                <a:cs typeface="Segoe UI Semibold"/>
              </a:rPr>
              <a:t>Maarten van Stam</a:t>
            </a:r>
          </a:p>
          <a:p>
            <a:endParaRPr lang="en-US" sz="4250">
              <a:latin typeface="Segoe UI Semibold"/>
              <a:cs typeface="Segoe UI Semibold"/>
            </a:endParaRPr>
          </a:p>
        </p:txBody>
      </p:sp>
      <p:pic>
        <p:nvPicPr>
          <p:cNvPr id="1026" name="Picture 2">
            <a:extLst>
              <a:ext uri="{FF2B5EF4-FFF2-40B4-BE49-F238E27FC236}">
                <a16:creationId xmlns:a16="http://schemas.microsoft.com/office/drawing/2014/main" id="{5E90573D-2A2B-4925-B020-3E48A07D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7334" y="1200718"/>
            <a:ext cx="17145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mmunity Contributor 2021">
            <a:extLst>
              <a:ext uri="{FF2B5EF4-FFF2-40B4-BE49-F238E27FC236}">
                <a16:creationId xmlns:a16="http://schemas.microsoft.com/office/drawing/2014/main" id="{75E653BF-B63E-4D71-8B91-5718240AB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096" y="3783957"/>
            <a:ext cx="2986088" cy="29860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C129E1-0951-35AD-26D0-B088E6429FC5}"/>
              </a:ext>
            </a:extLst>
          </p:cNvPr>
          <p:cNvSpPr/>
          <p:nvPr/>
        </p:nvSpPr>
        <p:spPr>
          <a:xfrm>
            <a:off x="214158" y="4638674"/>
            <a:ext cx="5887063" cy="9217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889"/>
              </a:spcBef>
            </a:pPr>
            <a:r>
              <a:rPr lang="en-US">
                <a:solidFill>
                  <a:schemeClr val="bg2">
                    <a:lumMod val="10000"/>
                  </a:schemeClr>
                </a:solidFill>
                <a:latin typeface="Segoe UI Semibold"/>
                <a:ea typeface="+mn-lt"/>
                <a:cs typeface="Segoe UI Semibold"/>
                <a:hlinkClick r:id="rId4"/>
              </a:rPr>
              <a:t>https://github.com/OfficeDev/Office-Add-in-samples</a:t>
            </a:r>
            <a:endParaRPr lang="en-US">
              <a:ea typeface="+mn-lt"/>
              <a:cs typeface="+mn-lt"/>
            </a:endParaRPr>
          </a:p>
          <a:p>
            <a:pPr>
              <a:lnSpc>
                <a:spcPct val="90000"/>
              </a:lnSpc>
              <a:spcBef>
                <a:spcPts val="889"/>
              </a:spcBef>
            </a:pPr>
            <a:r>
              <a:rPr lang="en-US">
                <a:solidFill>
                  <a:schemeClr val="bg2">
                    <a:lumMod val="10000"/>
                  </a:schemeClr>
                </a:solidFill>
                <a:latin typeface="Segoe UI Semibold"/>
                <a:ea typeface="+mn-lt"/>
                <a:cs typeface="Segoe UI Semibold"/>
                <a:hlinkClick r:id="rId5">
                  <a:extLst>
                    <a:ext uri="{A12FA001-AC4F-418D-AE19-62706E023703}">
                      <ahyp:hlinkClr xmlns:ahyp="http://schemas.microsoft.com/office/drawing/2018/hyperlinkcolor" val="tx"/>
                    </a:ext>
                  </a:extLst>
                </a:hlinkClick>
              </a:rPr>
              <a:t>https://pnp.github.io/recognitionprogram/</a:t>
            </a:r>
            <a:r>
              <a:rPr lang="en-US">
                <a:solidFill>
                  <a:schemeClr val="bg2">
                    <a:lumMod val="10000"/>
                  </a:schemeClr>
                </a:solidFill>
                <a:latin typeface="Segoe UI Semibold"/>
                <a:ea typeface="+mn-lt"/>
                <a:cs typeface="Segoe UI Semibold"/>
              </a:rPr>
              <a:t> </a:t>
            </a:r>
            <a:endParaRPr lang="en-US">
              <a:solidFill>
                <a:schemeClr val="bg2">
                  <a:lumMod val="10000"/>
                </a:schemeClr>
              </a:solidFill>
            </a:endParaRPr>
          </a:p>
        </p:txBody>
      </p:sp>
    </p:spTree>
    <p:extLst>
      <p:ext uri="{BB962C8B-B14F-4D97-AF65-F5344CB8AC3E}">
        <p14:creationId xmlns:p14="http://schemas.microsoft.com/office/powerpoint/2010/main" val="3418443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panels</a:t>
            </a:r>
            <a:endParaRPr lang="en-US"/>
          </a:p>
        </p:txBody>
      </p:sp>
      <p:graphicFrame>
        <p:nvGraphicFramePr>
          <p:cNvPr id="10" name="Table 9">
            <a:extLst>
              <a:ext uri="{FF2B5EF4-FFF2-40B4-BE49-F238E27FC236}">
                <a16:creationId xmlns:a16="http://schemas.microsoft.com/office/drawing/2014/main" id="{574DDF1A-93BC-E369-F5BC-AC2B0EB186E9}"/>
              </a:ext>
            </a:extLst>
          </p:cNvPr>
          <p:cNvGraphicFramePr>
            <a:graphicFrameLocks noGrp="1"/>
          </p:cNvGraphicFramePr>
          <p:nvPr>
            <p:extLst>
              <p:ext uri="{D42A27DB-BD31-4B8C-83A1-F6EECF244321}">
                <p14:modId xmlns:p14="http://schemas.microsoft.com/office/powerpoint/2010/main" val="1986319560"/>
              </p:ext>
            </p:extLst>
          </p:nvPr>
        </p:nvGraphicFramePr>
        <p:xfrm>
          <a:off x="614516" y="2212258"/>
          <a:ext cx="11070150" cy="3108960"/>
        </p:xfrm>
        <a:graphic>
          <a:graphicData uri="http://schemas.openxmlformats.org/drawingml/2006/table">
            <a:tbl>
              <a:tblPr firstRow="1" bandRow="1">
                <a:tableStyleId>{073A0DAA-6AF3-43AB-8588-CEC1D06C72B9}</a:tableStyleId>
              </a:tblPr>
              <a:tblGrid>
                <a:gridCol w="3291865">
                  <a:extLst>
                    <a:ext uri="{9D8B030D-6E8A-4147-A177-3AD203B41FA5}">
                      <a16:colId xmlns:a16="http://schemas.microsoft.com/office/drawing/2014/main" val="2014650578"/>
                    </a:ext>
                  </a:extLst>
                </a:gridCol>
                <a:gridCol w="7778285">
                  <a:extLst>
                    <a:ext uri="{9D8B030D-6E8A-4147-A177-3AD203B41FA5}">
                      <a16:colId xmlns:a16="http://schemas.microsoft.com/office/drawing/2014/main" val="1549858200"/>
                    </a:ext>
                  </a:extLst>
                </a:gridCol>
              </a:tblGrid>
              <a:tr h="356410">
                <a:tc>
                  <a:txBody>
                    <a:bodyPr/>
                    <a:lstStyle/>
                    <a:p>
                      <a:r>
                        <a:rPr lang="en-US" sz="2400">
                          <a:latin typeface="Segoe UI"/>
                          <a:cs typeface="Segoe UI"/>
                        </a:rPr>
                        <a:t>Panel</a:t>
                      </a:r>
                    </a:p>
                  </a:txBody>
                  <a:tcPr/>
                </a:tc>
                <a:tc>
                  <a:txBody>
                    <a:bodyPr/>
                    <a:lstStyle/>
                    <a:p>
                      <a:r>
                        <a:rPr lang="en-US" sz="2400">
                          <a:latin typeface="Segoe UI"/>
                          <a:cs typeface="Segoe UI"/>
                        </a:rPr>
                        <a:t>Link</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a:cs typeface="Segoe UI"/>
                        </a:rPr>
                        <a:t>Outlook add-ins</a:t>
                      </a:r>
                      <a:endParaRPr lang="en-US" sz="2400">
                        <a:latin typeface="Segoe UI"/>
                        <a:cs typeface="Segoe UI"/>
                      </a:endParaRPr>
                    </a:p>
                  </a:txBody>
                  <a:tcPr/>
                </a:tc>
                <a:tc>
                  <a:txBody>
                    <a:bodyPr/>
                    <a:lstStyle/>
                    <a:p>
                      <a:pPr lvl="0">
                        <a:buNone/>
                      </a:pPr>
                      <a:r>
                        <a:rPr lang="en-US" sz="2400">
                          <a:latin typeface="Segoe UI"/>
                          <a:cs typeface="Segoe UI"/>
                          <a:hlinkClick r:id="rId2"/>
                        </a:rPr>
                        <a:t>https://ux.microsoft.com/Panel/OutlookAddinDeveloper</a:t>
                      </a:r>
                      <a:endParaRPr lang="en-US" sz="2400">
                        <a:latin typeface="Segoe UI"/>
                        <a:cs typeface="Segoe UI"/>
                      </a:endParaRPr>
                    </a:p>
                  </a:txBody>
                  <a:tcPr/>
                </a:tc>
                <a:extLst>
                  <a:ext uri="{0D108BD9-81ED-4DB2-BD59-A6C34878D82A}">
                    <a16:rowId xmlns:a16="http://schemas.microsoft.com/office/drawing/2014/main" val="646979704"/>
                  </a:ext>
                </a:extLst>
              </a:tr>
              <a:tr h="370840">
                <a:tc>
                  <a:txBody>
                    <a:bodyPr/>
                    <a:lstStyle/>
                    <a:p>
                      <a:r>
                        <a:rPr lang="en-US" sz="2400">
                          <a:latin typeface="Segoe UI"/>
                          <a:cs typeface="Segoe UI"/>
                        </a:rPr>
                        <a:t>Excel add-ins</a:t>
                      </a:r>
                    </a:p>
                  </a:txBody>
                  <a:tcPr/>
                </a:tc>
                <a:tc>
                  <a:txBody>
                    <a:bodyPr/>
                    <a:lstStyle/>
                    <a:p>
                      <a:pPr lvl="0">
                        <a:buNone/>
                      </a:pPr>
                      <a:r>
                        <a:rPr lang="en-US" sz="2400" b="0" i="0" u="none" strike="noStrike" noProof="0">
                          <a:hlinkClick r:id="rId3"/>
                        </a:rPr>
                        <a:t>https://ux.microsoft.com/Panel/ExcelAddinDeveloper</a:t>
                      </a:r>
                      <a:r>
                        <a:rPr lang="en-US" sz="2400" b="0" i="0" u="none" strike="noStrike" noProof="0"/>
                        <a:t> </a:t>
                      </a:r>
                    </a:p>
                  </a:txBody>
                  <a:tcPr/>
                </a:tc>
                <a:extLst>
                  <a:ext uri="{0D108BD9-81ED-4DB2-BD59-A6C34878D82A}">
                    <a16:rowId xmlns:a16="http://schemas.microsoft.com/office/drawing/2014/main" val="1687387376"/>
                  </a:ext>
                </a:extLst>
              </a:tr>
              <a:tr h="370840">
                <a:tc>
                  <a:txBody>
                    <a:bodyPr/>
                    <a:lstStyle/>
                    <a:p>
                      <a:r>
                        <a:rPr lang="en-US" sz="2400">
                          <a:latin typeface="Segoe UI"/>
                          <a:cs typeface="Segoe UI"/>
                        </a:rPr>
                        <a:t>Word add-ins</a:t>
                      </a:r>
                    </a:p>
                  </a:txBody>
                  <a:tcPr/>
                </a:tc>
                <a:tc>
                  <a:txBody>
                    <a:bodyPr/>
                    <a:lstStyle/>
                    <a:p>
                      <a:pPr lvl="0">
                        <a:buNone/>
                      </a:pPr>
                      <a:r>
                        <a:rPr lang="en-US" sz="2400" b="0" i="0" u="none" strike="noStrike" noProof="0">
                          <a:hlinkClick r:id="rId4"/>
                        </a:rPr>
                        <a:t>https://ux.microsoft.com/Panel/WordAddinDeveloper</a:t>
                      </a:r>
                      <a:r>
                        <a:rPr lang="en-US" sz="2400" b="0" i="0" u="none" strike="noStrike" noProof="0"/>
                        <a:t> </a:t>
                      </a:r>
                    </a:p>
                  </a:txBody>
                  <a:tcPr/>
                </a:tc>
                <a:extLst>
                  <a:ext uri="{0D108BD9-81ED-4DB2-BD59-A6C34878D82A}">
                    <a16:rowId xmlns:a16="http://schemas.microsoft.com/office/drawing/2014/main" val="1988641810"/>
                  </a:ext>
                </a:extLst>
              </a:tr>
              <a:tr h="370840">
                <a:tc>
                  <a:txBody>
                    <a:bodyPr/>
                    <a:lstStyle/>
                    <a:p>
                      <a:r>
                        <a:rPr lang="en-US" sz="2400">
                          <a:latin typeface="Segoe UI"/>
                          <a:cs typeface="Segoe UI"/>
                        </a:rPr>
                        <a:t>PowerPoint add-ins</a:t>
                      </a:r>
                    </a:p>
                  </a:txBody>
                  <a:tcPr/>
                </a:tc>
                <a:tc>
                  <a:txBody>
                    <a:bodyPr/>
                    <a:lstStyle/>
                    <a:p>
                      <a:pPr lvl="0">
                        <a:buNone/>
                      </a:pPr>
                      <a:r>
                        <a:rPr lang="en-US" sz="2400" b="0" i="0" u="none" strike="noStrike" noProof="0">
                          <a:hlinkClick r:id="rId5"/>
                        </a:rPr>
                        <a:t>https://ux.microsoft.com/Panel/PowerPointAddinDeveloper</a:t>
                      </a:r>
                      <a:r>
                        <a:rPr lang="en-US" sz="2400" b="0" i="0" u="none" strike="noStrike" noProof="0"/>
                        <a:t> </a:t>
                      </a:r>
                    </a:p>
                  </a:txBody>
                  <a:tcPr/>
                </a:tc>
                <a:extLst>
                  <a:ext uri="{0D108BD9-81ED-4DB2-BD59-A6C34878D82A}">
                    <a16:rowId xmlns:a16="http://schemas.microsoft.com/office/drawing/2014/main" val="2569973482"/>
                  </a:ext>
                </a:extLst>
              </a:tr>
              <a:tr h="370840">
                <a:tc>
                  <a:txBody>
                    <a:bodyPr/>
                    <a:lstStyle/>
                    <a:p>
                      <a:r>
                        <a:rPr lang="en-US" sz="2400">
                          <a:latin typeface="Segoe UI"/>
                          <a:cs typeface="Segoe UI"/>
                        </a:rPr>
                        <a:t>Samples and docs</a:t>
                      </a:r>
                    </a:p>
                  </a:txBody>
                  <a:tcPr/>
                </a:tc>
                <a:tc>
                  <a:txBody>
                    <a:bodyPr/>
                    <a:lstStyle/>
                    <a:p>
                      <a:r>
                        <a:rPr lang="en-US" sz="2400">
                          <a:latin typeface="Segoe UI"/>
                          <a:cs typeface="Segoe UI"/>
                          <a:hlinkClick r:id="rId6"/>
                        </a:rPr>
                        <a:t>https://ux.microsoft.com/Panel/OfficeAddinImproveSamplesDocs</a:t>
                      </a:r>
                      <a:r>
                        <a:rPr lang="en-US" sz="2400">
                          <a:latin typeface="Segoe UI"/>
                          <a:cs typeface="Segoe UI"/>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575644527"/>
                  </a:ext>
                </a:extLst>
              </a:tr>
            </a:tbl>
          </a:graphicData>
        </a:graphic>
      </p:graphicFrame>
    </p:spTree>
    <p:extLst>
      <p:ext uri="{BB962C8B-B14F-4D97-AF65-F5344CB8AC3E}">
        <p14:creationId xmlns:p14="http://schemas.microsoft.com/office/powerpoint/2010/main" val="2623289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Samples and docs panel</a:t>
            </a:r>
            <a:endParaRPr lang="en-US"/>
          </a:p>
        </p:txBody>
      </p:sp>
      <p:sp>
        <p:nvSpPr>
          <p:cNvPr id="3" name="Text Placeholder 2">
            <a:extLst>
              <a:ext uri="{FF2B5EF4-FFF2-40B4-BE49-F238E27FC236}">
                <a16:creationId xmlns:a16="http://schemas.microsoft.com/office/drawing/2014/main" id="{966010FA-D47B-FDF6-E154-91754293069F}"/>
              </a:ext>
            </a:extLst>
          </p:cNvPr>
          <p:cNvSpPr>
            <a:spLocks noGrp="1"/>
          </p:cNvSpPr>
          <p:nvPr>
            <p:ph type="body" sz="quarter" idx="11"/>
          </p:nvPr>
        </p:nvSpPr>
        <p:spPr>
          <a:xfrm>
            <a:off x="426721" y="2499191"/>
            <a:ext cx="6151531" cy="734266"/>
          </a:xfrm>
        </p:spPr>
        <p:txBody>
          <a:bodyPr lIns="0" tIns="0" rIns="0" bIns="0" anchor="t"/>
          <a:lstStyle/>
          <a:p>
            <a:endParaRPr lang="en-US" sz="4250"/>
          </a:p>
          <a:p>
            <a:endParaRPr lang="en-US" sz="4250">
              <a:latin typeface="Segoe UI Semibold"/>
              <a:cs typeface="Segoe UI Semibold"/>
            </a:endParaRPr>
          </a:p>
        </p:txBody>
      </p:sp>
      <p:sp>
        <p:nvSpPr>
          <p:cNvPr id="7" name="Rectangle 6">
            <a:extLst>
              <a:ext uri="{FF2B5EF4-FFF2-40B4-BE49-F238E27FC236}">
                <a16:creationId xmlns:a16="http://schemas.microsoft.com/office/drawing/2014/main" id="{C7DE6982-C9F2-28C7-9F5C-39263164C2FA}"/>
              </a:ext>
            </a:extLst>
          </p:cNvPr>
          <p:cNvSpPr/>
          <p:nvPr/>
        </p:nvSpPr>
        <p:spPr>
          <a:xfrm>
            <a:off x="3188416" y="2082287"/>
            <a:ext cx="8381998" cy="40189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a:solidFill>
                  <a:schemeClr val="tx1"/>
                </a:solidFill>
                <a:ea typeface="Calibri"/>
                <a:cs typeface="Calibri"/>
              </a:rPr>
              <a:t>July 27th 8am PT (2 weeks from today)</a:t>
            </a:r>
          </a:p>
          <a:p>
            <a:endParaRPr lang="en-US">
              <a:solidFill>
                <a:schemeClr val="tx1"/>
              </a:solidFill>
              <a:ea typeface="+mn-lt"/>
              <a:cs typeface="+mn-lt"/>
            </a:endParaRPr>
          </a:p>
          <a:p>
            <a:r>
              <a:rPr lang="en-US">
                <a:solidFill>
                  <a:schemeClr val="tx1"/>
                </a:solidFill>
                <a:ea typeface="+mn-lt"/>
                <a:cs typeface="+mn-lt"/>
              </a:rPr>
              <a:t>Please join us and let us know what you need most from samples for Office Add-ins.</a:t>
            </a:r>
          </a:p>
          <a:p>
            <a:endParaRPr lang="en-US">
              <a:solidFill>
                <a:schemeClr val="tx1"/>
              </a:solidFill>
              <a:ea typeface="+mn-lt"/>
              <a:cs typeface="+mn-lt"/>
            </a:endParaRPr>
          </a:p>
          <a:p>
            <a:r>
              <a:rPr lang="en-US">
                <a:solidFill>
                  <a:schemeClr val="tx1"/>
                </a:solidFill>
                <a:ea typeface="+mn-lt"/>
                <a:cs typeface="+mn-lt"/>
              </a:rPr>
              <a:t>Get the calendar invite:</a:t>
            </a:r>
          </a:p>
          <a:p>
            <a:r>
              <a:rPr lang="en-US" b="1">
                <a:solidFill>
                  <a:schemeClr val="tx1"/>
                </a:solidFill>
                <a:ea typeface="+mn-lt"/>
                <a:cs typeface="+mn-lt"/>
                <a:hlinkClick r:id="rId2"/>
              </a:rPr>
              <a:t>https://aka.ms/officeaddinsamples-call</a:t>
            </a:r>
            <a:endParaRPr lang="en-US" b="1">
              <a:solidFill>
                <a:schemeClr val="tx1"/>
              </a:solidFill>
              <a:ea typeface="+mn-lt"/>
              <a:cs typeface="+mn-lt"/>
            </a:endParaRPr>
          </a:p>
          <a:p>
            <a:endParaRPr lang="en-US" b="1">
              <a:solidFill>
                <a:schemeClr val="tx1"/>
              </a:solidFill>
              <a:ea typeface="+mn-lt"/>
              <a:cs typeface="+mn-lt"/>
            </a:endParaRPr>
          </a:p>
          <a:p>
            <a:r>
              <a:rPr lang="en-US">
                <a:solidFill>
                  <a:schemeClr val="tx1"/>
                </a:solidFill>
                <a:ea typeface="+mn-lt"/>
                <a:cs typeface="+mn-lt"/>
              </a:rPr>
              <a:t>Join the teams meeting:</a:t>
            </a:r>
          </a:p>
          <a:p>
            <a:r>
              <a:rPr lang="en-US" b="1">
                <a:solidFill>
                  <a:schemeClr val="accent1"/>
                </a:solidFill>
                <a:ea typeface="+mn-lt"/>
                <a:cs typeface="+mn-lt"/>
                <a:hlinkClick r:id="rId3">
                  <a:extLst>
                    <a:ext uri="{A12FA001-AC4F-418D-AE19-62706E023703}">
                      <ahyp:hlinkClr xmlns:ahyp="http://schemas.microsoft.com/office/drawing/2018/hyperlinkcolor" val="tx"/>
                    </a:ext>
                  </a:extLst>
                </a:hlinkClick>
              </a:rPr>
              <a:t>https://aka.ms/officeaddinsamples-join</a:t>
            </a:r>
            <a:endParaRPr lang="en-US" b="1">
              <a:solidFill>
                <a:schemeClr val="accent1"/>
              </a:solidFill>
              <a:ea typeface="+mn-lt"/>
              <a:cs typeface="+mn-lt"/>
            </a:endParaRPr>
          </a:p>
        </p:txBody>
      </p:sp>
    </p:spTree>
    <p:extLst>
      <p:ext uri="{BB962C8B-B14F-4D97-AF65-F5344CB8AC3E}">
        <p14:creationId xmlns:p14="http://schemas.microsoft.com/office/powerpoint/2010/main" val="143275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What can you tell us about the approach and timing of the upcoming integration of Loop components with Excel?</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There isn't anything on the roadmap to share at this time. If you have ideas or requests please create a feature request with more information at </a:t>
            </a:r>
            <a:r>
              <a:rPr lang="en-US">
                <a:solidFill>
                  <a:schemeClr val="tx1"/>
                </a:solidFill>
                <a:ea typeface="+mn-lt"/>
                <a:cs typeface="+mn-lt"/>
                <a:hlinkClick r:id="rId2"/>
              </a:rPr>
              <a:t>https://aka.ms/m365dev-suggestions</a:t>
            </a:r>
            <a:r>
              <a:rPr lang="en-US">
                <a:solidFill>
                  <a:schemeClr val="tx1"/>
                </a:solidFill>
                <a:ea typeface="+mn-lt"/>
                <a:cs typeface="+mn-lt"/>
              </a:rPr>
              <a:t>.</a:t>
            </a:r>
          </a:p>
          <a:p>
            <a:endParaRPr lang="en-US">
              <a:solidFill>
                <a:schemeClr val="tx1"/>
              </a:solidFill>
              <a:ea typeface="+mn-lt"/>
              <a:cs typeface="+mn-lt"/>
            </a:endParaRPr>
          </a:p>
        </p:txBody>
      </p:sp>
    </p:spTree>
    <p:extLst>
      <p:ext uri="{BB962C8B-B14F-4D97-AF65-F5344CB8AC3E}">
        <p14:creationId xmlns:p14="http://schemas.microsoft.com/office/powerpoint/2010/main" val="93125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Is there a way we can create desktop shortcuts for MS Office Add-ins (specifically for Word)?</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If you are referring to keyboard shortcuts, yes, but this is only available in Excel today. You can find more information in https://docs.microsoft.com/office/dev/add-ins/design/keyboard-shortcuts. If you are looking for keyboard shortcut support in Word, please let us know more about your scenario in a feature request at </a:t>
            </a:r>
            <a:r>
              <a:rPr lang="en-US">
                <a:solidFill>
                  <a:schemeClr val="tx1"/>
                </a:solidFill>
                <a:ea typeface="+mn-lt"/>
                <a:cs typeface="+mn-lt"/>
                <a:hlinkClick r:id="rId2"/>
              </a:rPr>
              <a:t>https://aka.ms/m365dev-suggestions</a:t>
            </a:r>
            <a:r>
              <a:rPr lang="en-US">
                <a:solidFill>
                  <a:schemeClr val="tx1"/>
                </a:solidFill>
                <a:ea typeface="+mn-lt"/>
                <a:cs typeface="+mn-lt"/>
              </a:rPr>
              <a:t>.</a:t>
            </a:r>
          </a:p>
        </p:txBody>
      </p:sp>
    </p:spTree>
    <p:extLst>
      <p:ext uri="{BB962C8B-B14F-4D97-AF65-F5344CB8AC3E}">
        <p14:creationId xmlns:p14="http://schemas.microsoft.com/office/powerpoint/2010/main" val="1093380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Community engagement update </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a:solidFill>
                  <a:schemeClr val="bg1"/>
                </a:solidFill>
              </a:rPr>
              <a:t>Linda Cannon: Senior Content Product Manager</a:t>
            </a:r>
            <a:endParaRPr lang="en-US">
              <a:solidFill>
                <a:schemeClr val="bg1"/>
              </a:solidFill>
            </a:endParaRPr>
          </a:p>
        </p:txBody>
      </p:sp>
      <p:pic>
        <p:nvPicPr>
          <p:cNvPr id="5" name="Picture 4" descr="A person smiling for the camera&#10;&#10;Description automatically generated with medium confidence">
            <a:extLst>
              <a:ext uri="{FF2B5EF4-FFF2-40B4-BE49-F238E27FC236}">
                <a16:creationId xmlns:a16="http://schemas.microsoft.com/office/drawing/2014/main" id="{BA75C90B-02E9-ADD1-1414-9F2D2DC9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11" y="2609678"/>
            <a:ext cx="1666613" cy="1679533"/>
          </a:xfrm>
          <a:prstGeom prst="rect">
            <a:avLst/>
          </a:prstGeom>
        </p:spPr>
      </p:pic>
    </p:spTree>
    <p:extLst>
      <p:ext uri="{BB962C8B-B14F-4D97-AF65-F5344CB8AC3E}">
        <p14:creationId xmlns:p14="http://schemas.microsoft.com/office/powerpoint/2010/main" val="756152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I have two questions both relating to getAccessToken:</a:t>
            </a:r>
          </a:p>
          <a:p>
            <a:endParaRPr lang="en-US">
              <a:solidFill>
                <a:schemeClr val="tx1"/>
              </a:solidFill>
              <a:ea typeface="Calibri"/>
              <a:cs typeface="Calibri"/>
            </a:endParaRPr>
          </a:p>
          <a:p>
            <a:r>
              <a:rPr lang="en-US">
                <a:solidFill>
                  <a:schemeClr val="tx1"/>
                </a:solidFill>
                <a:ea typeface="Calibri"/>
                <a:cs typeface="Calibri"/>
              </a:rPr>
              <a:t>1. Can you clarify which namespace we should be using to access the getAccessToken method please ? Is it </a:t>
            </a:r>
            <a:r>
              <a:rPr lang="en-US" b="1" err="1">
                <a:solidFill>
                  <a:schemeClr val="tx1"/>
                </a:solidFill>
                <a:ea typeface="Calibri"/>
                <a:cs typeface="Calibri"/>
              </a:rPr>
              <a:t>OfficeRuntime.Auth.getAccessToken</a:t>
            </a:r>
            <a:r>
              <a:rPr lang="en-US">
                <a:solidFill>
                  <a:schemeClr val="tx1"/>
                </a:solidFill>
                <a:ea typeface="Calibri"/>
                <a:cs typeface="Calibri"/>
              </a:rPr>
              <a:t> or </a:t>
            </a:r>
            <a:r>
              <a:rPr lang="en-US" b="1" err="1">
                <a:solidFill>
                  <a:schemeClr val="tx1"/>
                </a:solidFill>
                <a:ea typeface="Calibri"/>
                <a:cs typeface="Calibri"/>
              </a:rPr>
              <a:t>Office.auth.getAccessToken</a:t>
            </a:r>
            <a:endParaRPr lang="en-US" b="1">
              <a:solidFill>
                <a:schemeClr val="tx1"/>
              </a:solidFill>
              <a:ea typeface="Calibri"/>
              <a:cs typeface="Calibri"/>
            </a:endParaRPr>
          </a:p>
          <a:p>
            <a:endParaRPr lang="en-US">
              <a:solidFill>
                <a:schemeClr val="tx1"/>
              </a:solidFill>
              <a:ea typeface="Calibri"/>
              <a:cs typeface="Calibri"/>
            </a:endParaRPr>
          </a:p>
          <a:p>
            <a:r>
              <a:rPr lang="en-US">
                <a:solidFill>
                  <a:schemeClr val="tx1"/>
                </a:solidFill>
                <a:ea typeface="Calibri"/>
                <a:cs typeface="Calibri"/>
              </a:rPr>
              <a:t>2. Why does the documentation refer to </a:t>
            </a:r>
            <a:r>
              <a:rPr lang="en-US" b="1" err="1">
                <a:solidFill>
                  <a:schemeClr val="tx1"/>
                </a:solidFill>
                <a:ea typeface="Calibri"/>
                <a:cs typeface="Calibri"/>
              </a:rPr>
              <a:t>Office.auth</a:t>
            </a:r>
            <a:r>
              <a:rPr lang="en-US">
                <a:solidFill>
                  <a:schemeClr val="tx1"/>
                </a:solidFill>
                <a:ea typeface="Calibri"/>
                <a:cs typeface="Calibri"/>
              </a:rPr>
              <a:t> when the full namespace is </a:t>
            </a:r>
            <a:r>
              <a:rPr lang="en-US" b="1" err="1">
                <a:solidFill>
                  <a:schemeClr val="tx1"/>
                </a:solidFill>
                <a:ea typeface="Calibri"/>
                <a:cs typeface="Calibri"/>
              </a:rPr>
              <a:t>Office.context.auth</a:t>
            </a:r>
            <a:r>
              <a:rPr lang="en-US">
                <a:solidFill>
                  <a:schemeClr val="tx1"/>
                </a:solidFill>
                <a:ea typeface="Calibri"/>
                <a:cs typeface="Calibri"/>
              </a:rPr>
              <a:t>? Can you confirm the full namespace?</a:t>
            </a:r>
          </a:p>
          <a:p>
            <a:endParaRPr lang="en-US" b="1">
              <a:solidFill>
                <a:schemeClr val="tx1"/>
              </a:solidFill>
              <a:ea typeface="+mn-lt"/>
              <a:cs typeface="Calibri"/>
            </a:endParaRPr>
          </a:p>
          <a:p>
            <a:r>
              <a:rPr lang="en-US" b="1">
                <a:solidFill>
                  <a:schemeClr val="tx1"/>
                </a:solidFill>
                <a:ea typeface="+mn-lt"/>
                <a:cs typeface="+mn-lt"/>
              </a:rPr>
              <a:t>Answer:</a:t>
            </a:r>
          </a:p>
          <a:p>
            <a:r>
              <a:rPr lang="en-US">
                <a:solidFill>
                  <a:schemeClr val="tx1"/>
                </a:solidFill>
                <a:ea typeface="+mn-lt"/>
                <a:cs typeface="+mn-lt"/>
              </a:rPr>
              <a:t>1. You can use either namespace. They call the same code as one just maps to the other. However, for consistency throughout the docs and samples, we are updating to always use </a:t>
            </a:r>
            <a:r>
              <a:rPr lang="en-US" err="1">
                <a:solidFill>
                  <a:schemeClr val="tx1"/>
                </a:solidFill>
                <a:ea typeface="+mn-lt"/>
                <a:cs typeface="+mn-lt"/>
              </a:rPr>
              <a:t>Office.auth.getAccesstoken</a:t>
            </a:r>
            <a:r>
              <a:rPr lang="en-US">
                <a:solidFill>
                  <a:schemeClr val="tx1"/>
                </a:solidFill>
                <a:ea typeface="+mn-lt"/>
                <a:cs typeface="+mn-lt"/>
              </a:rPr>
              <a:t>. It is possible that if a change were made in the future (like adding a new method) it may not appear on the original OfficeRuntime namespace. However any code using OfficeRuntime will not break. So if you are already using OfficeRuntime, you do not need to rewrite your code.</a:t>
            </a:r>
          </a:p>
          <a:p>
            <a:r>
              <a:rPr lang="en-US">
                <a:solidFill>
                  <a:schemeClr val="tx1"/>
                </a:solidFill>
                <a:ea typeface="+mn-lt"/>
                <a:cs typeface="+mn-lt"/>
              </a:rPr>
              <a:t>2. The correct namespace is </a:t>
            </a:r>
            <a:r>
              <a:rPr lang="en-US" err="1">
                <a:solidFill>
                  <a:schemeClr val="tx1"/>
                </a:solidFill>
                <a:ea typeface="+mn-lt"/>
                <a:cs typeface="+mn-lt"/>
              </a:rPr>
              <a:t>Office.auth.getAccessToken</a:t>
            </a:r>
            <a:r>
              <a:rPr lang="en-US">
                <a:solidFill>
                  <a:schemeClr val="tx1"/>
                </a:solidFill>
                <a:ea typeface="+mn-lt"/>
                <a:cs typeface="+mn-lt"/>
              </a:rPr>
              <a:t>.</a:t>
            </a:r>
          </a:p>
          <a:p>
            <a:endParaRPr lang="en-US">
              <a:solidFill>
                <a:schemeClr val="tx1"/>
              </a:solidFill>
              <a:ea typeface="+mn-lt"/>
              <a:cs typeface="+mn-lt"/>
            </a:endParaRPr>
          </a:p>
        </p:txBody>
      </p:sp>
    </p:spTree>
    <p:extLst>
      <p:ext uri="{BB962C8B-B14F-4D97-AF65-F5344CB8AC3E}">
        <p14:creationId xmlns:p14="http://schemas.microsoft.com/office/powerpoint/2010/main" val="2712929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Is there a way for admin to install Excel add-in for the user or group that will show only for some Excel files generated by our application and not when user creates new Excel file or some other Excel files opened by the user?</a:t>
            </a:r>
          </a:p>
          <a:p>
            <a:endParaRPr lang="en-US" b="1">
              <a:solidFill>
                <a:schemeClr val="tx1"/>
              </a:solidFill>
              <a:ea typeface="+mn-lt"/>
              <a:cs typeface="Calibri"/>
            </a:endParaRPr>
          </a:p>
          <a:p>
            <a:r>
              <a:rPr lang="en-US" b="1">
                <a:solidFill>
                  <a:schemeClr val="tx1"/>
                </a:solidFill>
                <a:ea typeface="+mn-lt"/>
                <a:cs typeface="+mn-lt"/>
              </a:rPr>
              <a:t>Answer:</a:t>
            </a:r>
          </a:p>
          <a:p>
            <a:pPr marL="285750" indent="-285750">
              <a:buFont typeface="Arial" panose="020B0604020202020204" pitchFamily="34" charset="0"/>
              <a:buChar char="•"/>
            </a:pPr>
            <a:r>
              <a:rPr lang="en-US">
                <a:solidFill>
                  <a:schemeClr val="tx1"/>
                </a:solidFill>
                <a:ea typeface="+mn-lt"/>
                <a:cs typeface="+mn-lt"/>
              </a:rPr>
              <a:t>It isn't possible to conditionally install an add-in based on various conditions about the opened file. You can however enable functionality in your add-in based on the conditions you want to detect. See </a:t>
            </a:r>
            <a:r>
              <a:rPr lang="en-US">
                <a:solidFill>
                  <a:schemeClr val="tx1"/>
                </a:solidFill>
                <a:ea typeface="+mn-lt"/>
                <a:cs typeface="+mn-lt"/>
                <a:hlinkClick r:id="rId2"/>
              </a:rPr>
              <a:t>https://docs.microsoft.com/office/dev/add-ins/develop/run-code-on-document-open</a:t>
            </a:r>
            <a:r>
              <a:rPr lang="en-US">
                <a:solidFill>
                  <a:schemeClr val="tx1"/>
                </a:solidFill>
                <a:ea typeface="+mn-lt"/>
                <a:cs typeface="+mn-lt"/>
              </a:rPr>
              <a:t>.</a:t>
            </a:r>
          </a:p>
          <a:p>
            <a:pPr marL="285750" indent="-285750">
              <a:buFont typeface="Arial" panose="020B0604020202020204" pitchFamily="34" charset="0"/>
              <a:buChar char="•"/>
            </a:pPr>
            <a:r>
              <a:rPr lang="en-US">
                <a:solidFill>
                  <a:schemeClr val="tx1"/>
                </a:solidFill>
                <a:ea typeface="+mn-lt"/>
                <a:cs typeface="+mn-lt"/>
              </a:rPr>
              <a:t>You can also show the task pane or hide the task pane based on conditions you define. See </a:t>
            </a:r>
            <a:r>
              <a:rPr lang="en-US">
                <a:solidFill>
                  <a:schemeClr val="tx1"/>
                </a:solidFill>
                <a:ea typeface="+mn-lt"/>
                <a:cs typeface="+mn-lt"/>
                <a:hlinkClick r:id="rId3"/>
              </a:rPr>
              <a:t>https://docs.microsoft.com/office/dev/add-ins/develop/show-hide-add-in</a:t>
            </a:r>
            <a:r>
              <a:rPr lang="en-US">
                <a:solidFill>
                  <a:schemeClr val="tx1"/>
                </a:solidFill>
                <a:ea typeface="+mn-lt"/>
                <a:cs typeface="+mn-lt"/>
              </a:rPr>
              <a:t>.</a:t>
            </a:r>
          </a:p>
          <a:p>
            <a:pPr marL="285750" indent="-285750">
              <a:buFont typeface="Arial" panose="020B0604020202020204" pitchFamily="34" charset="0"/>
              <a:buChar char="•"/>
            </a:pPr>
            <a:r>
              <a:rPr lang="en-US">
                <a:solidFill>
                  <a:schemeClr val="tx1"/>
                </a:solidFill>
                <a:ea typeface="+mn-lt"/>
                <a:cs typeface="+mn-lt"/>
              </a:rPr>
              <a:t>You can also embed your add-in into an Excel spreadsheet if opening the file from your service. See </a:t>
            </a:r>
            <a:r>
              <a:rPr lang="en-US">
                <a:solidFill>
                  <a:schemeClr val="tx1"/>
                </a:solidFill>
                <a:ea typeface="+mn-lt"/>
                <a:cs typeface="+mn-lt"/>
                <a:hlinkClick r:id="rId4"/>
              </a:rPr>
              <a:t>https://docs.microsoft.com/en-us/office/dev/add-ins/excel/pnp-open-in-excel</a:t>
            </a:r>
            <a:r>
              <a:rPr lang="en-US">
                <a:solidFill>
                  <a:schemeClr val="tx1"/>
                </a:solidFill>
                <a:ea typeface="+mn-lt"/>
                <a:cs typeface="+mn-lt"/>
              </a:rPr>
              <a:t> </a:t>
            </a:r>
          </a:p>
          <a:p>
            <a:endParaRPr lang="en-US">
              <a:solidFill>
                <a:schemeClr val="tx1"/>
              </a:solidFill>
              <a:ea typeface="+mn-lt"/>
              <a:cs typeface="+mn-lt"/>
            </a:endParaRPr>
          </a:p>
          <a:p>
            <a:r>
              <a:rPr lang="en-US">
                <a:solidFill>
                  <a:schemeClr val="tx1"/>
                </a:solidFill>
                <a:ea typeface="+mn-lt"/>
                <a:cs typeface="+mn-lt"/>
              </a:rPr>
              <a:t>If you need more capabilities, please create an idea request with more details about your scenario at </a:t>
            </a:r>
            <a:r>
              <a:rPr lang="en-US">
                <a:solidFill>
                  <a:schemeClr val="tx1"/>
                </a:solidFill>
                <a:ea typeface="+mn-lt"/>
                <a:cs typeface="+mn-lt"/>
                <a:hlinkClick r:id="rId5"/>
              </a:rPr>
              <a:t>https://aka.ms/m365dev-suggestions</a:t>
            </a:r>
            <a:r>
              <a:rPr lang="en-US">
                <a:solidFill>
                  <a:schemeClr val="tx1"/>
                </a:solidFill>
                <a:ea typeface="+mn-lt"/>
                <a:cs typeface="+mn-lt"/>
              </a:rPr>
              <a:t>.</a:t>
            </a:r>
          </a:p>
          <a:p>
            <a:endParaRPr lang="en-US">
              <a:solidFill>
                <a:schemeClr val="tx1"/>
              </a:solidFill>
              <a:ea typeface="+mn-lt"/>
              <a:cs typeface="+mn-lt"/>
            </a:endParaRPr>
          </a:p>
        </p:txBody>
      </p:sp>
    </p:spTree>
    <p:extLst>
      <p:ext uri="{BB962C8B-B14F-4D97-AF65-F5344CB8AC3E}">
        <p14:creationId xmlns:p14="http://schemas.microsoft.com/office/powerpoint/2010/main" val="1517351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I have registered a request with https://aka.ms/RESTCheck but have not received any response. If there is no response via email, does this mean that the add-in that registered the information is not eligible for the REST extension?</a:t>
            </a:r>
          </a:p>
          <a:p>
            <a:endParaRPr lang="en-US" b="1">
              <a:solidFill>
                <a:schemeClr val="tx1"/>
              </a:solidFill>
              <a:ea typeface="+mn-lt"/>
              <a:cs typeface="Calibri"/>
            </a:endParaRPr>
          </a:p>
          <a:p>
            <a:r>
              <a:rPr lang="en-US" b="1">
                <a:solidFill>
                  <a:schemeClr val="tx1"/>
                </a:solidFill>
                <a:ea typeface="+mn-lt"/>
                <a:cs typeface="+mn-lt"/>
              </a:rPr>
              <a:t>Answer:</a:t>
            </a:r>
          </a:p>
          <a:p>
            <a:r>
              <a:rPr lang="en-US">
                <a:solidFill>
                  <a:schemeClr val="tx1"/>
                </a:solidFill>
                <a:ea typeface="+mn-lt"/>
                <a:cs typeface="+mn-lt"/>
              </a:rPr>
              <a:t>…</a:t>
            </a:r>
          </a:p>
        </p:txBody>
      </p:sp>
    </p:spTree>
    <p:extLst>
      <p:ext uri="{BB962C8B-B14F-4D97-AF65-F5344CB8AC3E}">
        <p14:creationId xmlns:p14="http://schemas.microsoft.com/office/powerpoint/2010/main" val="806833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extLst>
              <p:ext uri="{D42A27DB-BD31-4B8C-83A1-F6EECF244321}">
                <p14:modId xmlns:p14="http://schemas.microsoft.com/office/powerpoint/2010/main" val="3499729138"/>
              </p:ext>
            </p:extLst>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Documentation</a:t>
                      </a:r>
                      <a:endParaRPr lang="en-US" sz="2400">
                        <a:latin typeface="Segoe UI" panose="020B0502040204020203" pitchFamily="34" charset="0"/>
                        <a:cs typeface="Segoe UI" panose="020B0502040204020203" pitchFamily="34" charset="0"/>
                      </a:endParaRP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Quick starts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4"/>
                        </a:rPr>
                        <a:t>Outlook</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5"/>
                        </a:rPr>
                        <a:t>Excel</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6"/>
                        </a:rPr>
                        <a:t>Word</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7"/>
                        </a:rPr>
                        <a:t>PowerPoint</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Script Lab</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Samples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Microsoft 365 Developer Program</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a:latin typeface="Segoe UI" panose="020B0502040204020203" pitchFamily="34" charset="0"/>
                          <a:cs typeface="Segoe UI" panose="020B0502040204020203" pitchFamily="34" charset="0"/>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New to Office Add-ins?</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Engage with the team </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extLst>
              <p:ext uri="{D42A27DB-BD31-4B8C-83A1-F6EECF244321}">
                <p14:modId xmlns:p14="http://schemas.microsoft.com/office/powerpoint/2010/main" val="1806433480"/>
              </p:ext>
            </p:extLst>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a:latin typeface="Segoe UI" panose="020B0502040204020203" pitchFamily="34" charset="0"/>
                          <a:cs typeface="Segoe UI" panose="020B0502040204020203" pitchFamily="34" charset="0"/>
                        </a:rPr>
                        <a:t>Engagement</a:t>
                      </a:r>
                    </a:p>
                  </a:txBody>
                  <a:tcPr/>
                </a:tc>
                <a:tc>
                  <a:txBody>
                    <a:bodyPr/>
                    <a:lstStyle/>
                    <a:p>
                      <a:r>
                        <a:rPr lang="en-US" sz="2400">
                          <a:latin typeface="Segoe UI" panose="020B0502040204020203" pitchFamily="34" charset="0"/>
                          <a:cs typeface="Segoe UI" panose="020B0502040204020203" pitchFamily="34" charset="0"/>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panose="020B0502040204020203" pitchFamily="34" charset="0"/>
                          <a:cs typeface="Segoe UI" panose="020B0502040204020203" pitchFamily="34" charset="0"/>
                        </a:rPr>
                        <a:t>Technical questions about Office Add-ins</a:t>
                      </a:r>
                      <a:endParaRPr lang="en-US" sz="2400">
                        <a:latin typeface="Segoe UI" panose="020B0502040204020203" pitchFamily="34" charset="0"/>
                        <a:cs typeface="Segoe UI" panose="020B0502040204020203" pitchFamily="34" charset="0"/>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a:solidFill>
                            <a:schemeClr val="dk1"/>
                          </a:solidFill>
                          <a:effectLst/>
                          <a:latin typeface="Segoe UI" panose="020B0502040204020203" pitchFamily="34" charset="0"/>
                          <a:cs typeface="Segoe UI" panose="020B0502040204020203" pitchFamily="34" charset="0"/>
                        </a:rPr>
                        <a:t>[</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js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 [</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addins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a:latin typeface="Segoe UI" panose="020B0502040204020203" pitchFamily="34" charset="0"/>
                          <a:cs typeface="Segoe UI" panose="020B0502040204020203" pitchFamily="34" charset="0"/>
                        </a:rPr>
                        <a:t>[office-</a:t>
                      </a:r>
                      <a:r>
                        <a:rPr lang="en-US" sz="2000" b="1" err="1">
                          <a:latin typeface="Segoe UI" panose="020B0502040204020203" pitchFamily="34" charset="0"/>
                          <a:cs typeface="Segoe UI" panose="020B0502040204020203" pitchFamily="34" charset="0"/>
                        </a:rPr>
                        <a:t>js</a:t>
                      </a:r>
                      <a:r>
                        <a:rPr lang="en-US" sz="2000" b="1">
                          <a:latin typeface="Segoe UI" panose="020B0502040204020203" pitchFamily="34" charset="0"/>
                          <a:cs typeface="Segoe UI" panose="020B0502040204020203" pitchFamily="34" charset="0"/>
                        </a:rPr>
                        <a:t>] [outlook-web-</a:t>
                      </a:r>
                      <a:r>
                        <a:rPr lang="en-US" sz="2000" b="1" err="1">
                          <a:latin typeface="Segoe UI" panose="020B0502040204020203" pitchFamily="34" charset="0"/>
                          <a:cs typeface="Segoe UI" panose="020B0502040204020203" pitchFamily="34" charset="0"/>
                        </a:rPr>
                        <a:t>addins</a:t>
                      </a:r>
                      <a:r>
                        <a:rPr lang="en-US" sz="2000" b="1">
                          <a:latin typeface="Segoe UI" panose="020B0502040204020203" pitchFamily="34" charset="0"/>
                          <a:cs typeface="Segoe UI" panose="020B0502040204020203" pitchFamily="34" charset="0"/>
                        </a:rPr>
                        <a:t>] [office-scripts]</a:t>
                      </a:r>
                    </a:p>
                  </a:txBody>
                  <a:tcPr/>
                </a:tc>
                <a:extLst>
                  <a:ext uri="{0D108BD9-81ED-4DB2-BD59-A6C34878D82A}">
                    <a16:rowId xmlns:a16="http://schemas.microsoft.com/office/drawing/2014/main" val="646979704"/>
                  </a:ext>
                </a:extLst>
              </a:tr>
              <a:tr h="370840">
                <a:tc>
                  <a:txBody>
                    <a:bodyPr/>
                    <a:lstStyle/>
                    <a:p>
                      <a:r>
                        <a:rPr lang="en-US" sz="2400">
                          <a:latin typeface="Segoe UI" panose="020B0502040204020203" pitchFamily="34" charset="0"/>
                          <a:cs typeface="Segoe UI" panose="020B0502040204020203" pitchFamily="34" charset="0"/>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a:latin typeface="Segoe UI" panose="020B0502040204020203" pitchFamily="34" charset="0"/>
                          <a:cs typeface="Segoe UI" panose="020B0502040204020203" pitchFamily="34" charset="0"/>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a:latin typeface="Segoe UI" panose="020B0502040204020203" pitchFamily="34" charset="0"/>
                          <a:cs typeface="Segoe UI" panose="020B0502040204020203" pitchFamily="34" charset="0"/>
                        </a:rPr>
                        <a:t>Send a Smile or Frown</a:t>
                      </a:r>
                    </a:p>
                  </a:txBody>
                  <a:tcPr/>
                </a:tc>
                <a:tc>
                  <a:txBody>
                    <a:bodyPr/>
                    <a:lstStyle/>
                    <a:p>
                      <a:r>
                        <a:rPr lang="en-US" sz="2400">
                          <a:latin typeface="Segoe UI" panose="020B0502040204020203" pitchFamily="34" charset="0"/>
                          <a:cs typeface="Segoe UI" panose="020B0502040204020203" pitchFamily="34" charset="0"/>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4615134"/>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call </a:t>
            </a:r>
            <a:r>
              <a:rPr lang="en-US" sz="1078">
                <a:gradFill>
                  <a:gsLst>
                    <a:gs pos="2917">
                      <a:srgbClr val="2F2F2F"/>
                    </a:gs>
                    <a:gs pos="30000">
                      <a:srgbClr val="2F2F2F"/>
                    </a:gs>
                  </a:gsLst>
                  <a:lin ang="5400000" scaled="0"/>
                </a:gradFill>
                <a:latin typeface="Segoe UI"/>
              </a:rPr>
              <a:t>(weekly)</a:t>
            </a:r>
            <a:r>
              <a:rPr lang="en-US" sz="2400">
                <a:gradFill>
                  <a:gsLst>
                    <a:gs pos="2917">
                      <a:srgbClr val="2F2F2F"/>
                    </a:gs>
                    <a:gs pos="30000">
                      <a:srgbClr val="2F2F2F"/>
                    </a:gs>
                  </a:gsLst>
                  <a:lin ang="5400000" scaled="0"/>
                </a:gradFill>
                <a:latin typeface="Segoe UI"/>
              </a:rPr>
              <a:t>	</a:t>
            </a:r>
            <a:r>
              <a:rPr lang="en-US" sz="2400">
                <a:gradFill>
                  <a:gsLst>
                    <a:gs pos="2917">
                      <a:srgbClr val="2F2F2F"/>
                    </a:gs>
                    <a:gs pos="30000">
                      <a:srgbClr val="2F2F2F"/>
                    </a:gs>
                  </a:gsLst>
                  <a:lin ang="5400000" scaled="0"/>
                </a:gradFill>
                <a:latin typeface="Segoe UI"/>
                <a:hlinkClick r:id="rId3"/>
              </a:rPr>
              <a:t>https://aka.ms/m365-dev-call</a:t>
            </a:r>
            <a:br>
              <a:rPr lang="en-US" sz="2400">
                <a:gradFill>
                  <a:gsLst>
                    <a:gs pos="2917">
                      <a:srgbClr val="2F2F2F"/>
                    </a:gs>
                    <a:gs pos="30000">
                      <a:srgbClr val="2F2F2F"/>
                    </a:gs>
                  </a:gsLst>
                  <a:lin ang="5400000" scaled="0"/>
                </a:gradFill>
                <a:latin typeface="Segoe UI"/>
              </a:rPr>
            </a:br>
            <a:r>
              <a:rPr lang="en-US" sz="2400">
                <a:gradFill>
                  <a:gsLst>
                    <a:gs pos="2917">
                      <a:srgbClr val="2F2F2F"/>
                    </a:gs>
                    <a:gs pos="30000">
                      <a:srgbClr val="2F2F2F"/>
                    </a:gs>
                  </a:gsLst>
                  <a:lin ang="5400000" scaled="0"/>
                </a:gradFill>
                <a:latin typeface="Segoe UI"/>
              </a:rPr>
              <a:t>	</a:t>
            </a:r>
            <a:r>
              <a:rPr lang="en-US" sz="1600">
                <a:gradFill>
                  <a:gsLst>
                    <a:gs pos="2917">
                      <a:srgbClr val="2F2F2F"/>
                    </a:gs>
                    <a:gs pos="30000">
                      <a:srgbClr val="2F2F2F"/>
                    </a:gs>
                  </a:gsLst>
                  <a:lin ang="5400000" scaled="0"/>
                </a:gradFill>
                <a:latin typeface="Segoe UI"/>
              </a:rPr>
              <a:t>(</a:t>
            </a:r>
            <a:r>
              <a:rPr lang="en-US" sz="1600">
                <a:solidFill>
                  <a:schemeClr val="accent1"/>
                </a:solidFill>
                <a:latin typeface="Segoe UI"/>
              </a:rPr>
              <a:t>Notice</a:t>
            </a:r>
            <a:r>
              <a:rPr lang="en-US" sz="1600">
                <a:gradFill>
                  <a:gsLst>
                    <a:gs pos="2917">
                      <a:srgbClr val="2F2F2F"/>
                    </a:gs>
                    <a:gs pos="30000">
                      <a:srgbClr val="2F2F2F"/>
                    </a:gs>
                  </a:gsLst>
                  <a:lin ang="5400000" scaled="0"/>
                </a:gradFill>
                <a:latin typeface="Segoe UI"/>
              </a:rPr>
              <a:t>. This call is on a summer break between July 1</a:t>
            </a:r>
            <a:r>
              <a:rPr lang="en-US" sz="1600" baseline="30000">
                <a:gradFill>
                  <a:gsLst>
                    <a:gs pos="2917">
                      <a:srgbClr val="2F2F2F"/>
                    </a:gs>
                    <a:gs pos="30000">
                      <a:srgbClr val="2F2F2F"/>
                    </a:gs>
                  </a:gsLst>
                  <a:lin ang="5400000" scaled="0"/>
                </a:gradFill>
                <a:latin typeface="Segoe UI"/>
              </a:rPr>
              <a:t>st</a:t>
            </a:r>
            <a:r>
              <a:rPr lang="en-US" sz="1600">
                <a:gradFill>
                  <a:gsLst>
                    <a:gs pos="2917">
                      <a:srgbClr val="2F2F2F"/>
                    </a:gs>
                    <a:gs pos="30000">
                      <a:srgbClr val="2F2F2F"/>
                    </a:gs>
                  </a:gsLst>
                  <a:lin ang="5400000" scaled="0"/>
                </a:gradFill>
                <a:latin typeface="Segoe UI"/>
              </a:rPr>
              <a:t> and 31</a:t>
            </a:r>
            <a:r>
              <a:rPr lang="en-US" sz="1600" baseline="30000">
                <a:gradFill>
                  <a:gsLst>
                    <a:gs pos="2917">
                      <a:srgbClr val="2F2F2F"/>
                    </a:gs>
                    <a:gs pos="30000">
                      <a:srgbClr val="2F2F2F"/>
                    </a:gs>
                  </a:gsLst>
                  <a:lin ang="5400000" scaled="0"/>
                </a:gradFill>
                <a:latin typeface="Segoe UI"/>
              </a:rPr>
              <a:t>st</a:t>
            </a:r>
            <a:r>
              <a:rPr lang="en-US" sz="1600">
                <a:gradFill>
                  <a:gsLst>
                    <a:gs pos="2917">
                      <a:srgbClr val="2F2F2F"/>
                    </a:gs>
                    <a:gs pos="30000">
                      <a:srgbClr val="2F2F2F"/>
                    </a:gs>
                  </a:gsLst>
                  <a:lin ang="5400000" scaled="0"/>
                </a:gradFill>
                <a:latin typeface="Segoe UI"/>
              </a:rPr>
              <a:t> of August 2022)</a:t>
            </a: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a:t>
            </a:r>
            <a:r>
              <a:rPr lang="en-US" sz="2745">
                <a:gradFill>
                  <a:gsLst>
                    <a:gs pos="2917">
                      <a:srgbClr val="2F2F2F"/>
                    </a:gs>
                    <a:gs pos="30000">
                      <a:srgbClr val="2F2F2F"/>
                    </a:gs>
                  </a:gsLst>
                  <a:lin ang="5400000" scaled="0"/>
                </a:gradFill>
                <a:latin typeface="Segoe UI"/>
              </a:rPr>
              <a:t>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a:t>
            </a:r>
            <a:r>
              <a:rPr lang="en-US" sz="1078">
                <a:gradFill>
                  <a:gsLst>
                    <a:gs pos="2917">
                      <a:srgbClr val="2F2F2F"/>
                    </a:gs>
                    <a:gs pos="30000">
                      <a:srgbClr val="2F2F2F"/>
                    </a:gs>
                  </a:gsLst>
                  <a:lin ang="5400000" scaled="0"/>
                </a:gradFill>
                <a:latin typeface="Segoe UI"/>
              </a:rPr>
              <a:t> (monthly)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1078">
                <a:gradFill>
                  <a:gsLst>
                    <a:gs pos="2917">
                      <a:srgbClr val="2F2F2F"/>
                    </a:gs>
                    <a:gs pos="30000">
                      <a:srgbClr val="2F2F2F"/>
                    </a:gs>
                  </a:gsLst>
                  <a:lin ang="5400000" scaled="0"/>
                </a:gradFill>
                <a:latin typeface="Segoe UI"/>
              </a:rPr>
              <a:t>(monthly)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https://aka.ms/PowerPlatformMonthlyCall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&amp; Power Platform</a:t>
            </a:r>
            <a:br>
              <a:rPr lang="en-US" sz="2400">
                <a:gradFill>
                  <a:gsLst>
                    <a:gs pos="2917">
                      <a:srgbClr val="2F2F2F"/>
                    </a:gs>
                    <a:gs pos="30000">
                      <a:srgbClr val="2F2F2F"/>
                    </a:gs>
                  </a:gsLst>
                  <a:lin ang="5400000" scaled="0"/>
                </a:gradFill>
                <a:latin typeface="Segoe UI"/>
              </a:rPr>
            </a:br>
            <a:r>
              <a:rPr lang="en-US" sz="2400">
                <a:gradFill>
                  <a:gsLst>
                    <a:gs pos="2917">
                      <a:srgbClr val="2F2F2F"/>
                    </a:gs>
                    <a:gs pos="30000">
                      <a:srgbClr val="2F2F2F"/>
                    </a:gs>
                  </a:gsLst>
                  <a:lin ang="5400000" scaled="0"/>
                </a:gradFill>
                <a:latin typeface="Segoe UI"/>
              </a:rPr>
              <a:t>Development </a:t>
            </a:r>
            <a:r>
              <a:rPr lang="en-US" sz="1078">
                <a:gradFill>
                  <a:gsLst>
                    <a:gs pos="2917">
                      <a:srgbClr val="2F2F2F"/>
                    </a:gs>
                    <a:gs pos="30000">
                      <a:srgbClr val="2F2F2F"/>
                    </a:gs>
                  </a:gsLst>
                  <a:lin ang="5400000" scaled="0"/>
                </a:gradFill>
                <a:latin typeface="Segoe UI"/>
              </a:rPr>
              <a:t>(bi-weekly)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Viva Connections &amp;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SharePoint Framework </a:t>
            </a:r>
            <a:r>
              <a:rPr lang="en-US" sz="1176">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a:solidFill>
                  <a:srgbClr val="0070C0"/>
                </a:solidFill>
                <a:latin typeface="Segoe UI"/>
              </a:rPr>
              <a:t>All calls and assets: </a:t>
            </a: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a:solidFill>
                  <a:srgbClr val="0070C0"/>
                </a:solidFill>
                <a:latin typeface="Segoe UI"/>
              </a:rPr>
              <a:t> </a:t>
            </a:r>
            <a:endParaRPr lang="en-US" sz="240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a:latin typeface="Segoe UI"/>
                <a:cs typeface="Segoe UI Semibold"/>
              </a:rPr>
              <a:t>Recording will be available in 24 hours on</a:t>
            </a:r>
          </a:p>
          <a:p>
            <a:pPr marL="0" indent="0" algn="ctr">
              <a:spcBef>
                <a:spcPts val="600"/>
              </a:spcBef>
              <a:buNone/>
            </a:pPr>
            <a:r>
              <a:rPr lang="en-US" sz="2794">
                <a:solidFill>
                  <a:schemeClr val="accent1"/>
                </a:solidFill>
                <a:latin typeface="Segoe UI"/>
                <a:cs typeface="Segoe UI Semibold"/>
              </a:rPr>
              <a:t>Microsoft 365</a:t>
            </a:r>
            <a:r>
              <a:rPr lang="en-US" sz="2794">
                <a:latin typeface="Segoe UI"/>
                <a:cs typeface="Segoe UI Semibold"/>
              </a:rPr>
              <a:t> Community (PnP) YouTube channel</a:t>
            </a:r>
          </a:p>
          <a:p>
            <a:pPr marL="0" indent="0" algn="ctr">
              <a:spcBef>
                <a:spcPts val="600"/>
              </a:spcBef>
              <a:buNone/>
            </a:pPr>
            <a:r>
              <a:rPr lang="en-US" sz="2794">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a:solidFill>
                <a:schemeClr val="accent1"/>
              </a:solidFill>
              <a:latin typeface="Segoe UI"/>
              <a:cs typeface="Segoe UI Semibold"/>
            </a:endParaRPr>
          </a:p>
          <a:p>
            <a:pPr marL="0" indent="0" algn="ctr">
              <a:spcBef>
                <a:spcPts val="600"/>
              </a:spcBef>
              <a:buNone/>
            </a:pPr>
            <a:r>
              <a:rPr lang="en-US" sz="1961" i="1">
                <a:solidFill>
                  <a:srgbClr val="0070C0"/>
                </a:solidFill>
                <a:latin typeface="Segoe UI"/>
                <a:cs typeface="Segoe UI Semibold"/>
              </a:rPr>
              <a:t>(subscribe today)</a:t>
            </a:r>
          </a:p>
          <a:p>
            <a:pPr marL="0" indent="0" algn="ctr">
              <a:spcBef>
                <a:spcPts val="600"/>
              </a:spcBef>
              <a:buNone/>
            </a:pPr>
            <a:endParaRPr lang="en-US" sz="2800">
              <a:latin typeface="Segoe UI"/>
              <a:cs typeface="Segoe UI Semibold"/>
            </a:endParaRPr>
          </a:p>
          <a:p>
            <a:pPr marL="0" indent="0" algn="ctr">
              <a:spcBef>
                <a:spcPts val="600"/>
              </a:spcBef>
              <a:buNone/>
            </a:pPr>
            <a:r>
              <a:rPr lang="en-US" sz="2794">
                <a:latin typeface="Segoe UI"/>
                <a:cs typeface="Segoe UI Semibold"/>
              </a:rPr>
              <a:t>Follow us on Twitter </a:t>
            </a:r>
          </a:p>
          <a:p>
            <a:pPr marL="0" indent="0" algn="ctr">
              <a:spcBef>
                <a:spcPts val="600"/>
              </a:spcBef>
              <a:buNone/>
            </a:pPr>
            <a:r>
              <a:rPr lang="en-US" sz="2794">
                <a:solidFill>
                  <a:srgbClr val="0070C0"/>
                </a:solidFill>
                <a:latin typeface="Segoe UI"/>
                <a:cs typeface="Segoe UI Semibold"/>
              </a:rPr>
              <a:t>@Microsoft365Dev</a:t>
            </a:r>
            <a:r>
              <a:rPr lang="en-US" sz="2794">
                <a:solidFill>
                  <a:schemeClr val="tx1"/>
                </a:solidFill>
                <a:latin typeface="Segoe UI"/>
                <a:cs typeface="Segoe UI Semibold"/>
              </a:rPr>
              <a:t> | </a:t>
            </a:r>
            <a:r>
              <a:rPr lang="en-US" sz="2794">
                <a:solidFill>
                  <a:srgbClr val="0070C0"/>
                </a:solidFill>
                <a:latin typeface="Segoe UI"/>
                <a:cs typeface="Segoe UI Semibold"/>
              </a:rPr>
              <a:t>@M365PnP</a:t>
            </a:r>
          </a:p>
          <a:p>
            <a:pPr marL="0" indent="0" algn="ctr">
              <a:spcBef>
                <a:spcPts val="600"/>
              </a:spcBef>
              <a:buNone/>
            </a:pPr>
            <a:endParaRPr lang="en-US" sz="2794">
              <a:solidFill>
                <a:srgbClr val="0070C0"/>
              </a:solidFill>
              <a:latin typeface="Segoe UI"/>
              <a:cs typeface="Segoe UI Semibold"/>
            </a:endParaRPr>
          </a:p>
          <a:p>
            <a:pPr marL="0" indent="0" algn="ctr">
              <a:spcBef>
                <a:spcPts val="600"/>
              </a:spcBef>
              <a:buNone/>
            </a:pPr>
            <a:r>
              <a:rPr lang="en-US" sz="2800">
                <a:latin typeface="Segoe UI"/>
                <a:cs typeface="Segoe UI Semibold"/>
              </a:rPr>
              <a:t>Next call: </a:t>
            </a:r>
            <a:r>
              <a:rPr lang="en-US" sz="2800" b="1">
                <a:latin typeface="Segoe UI"/>
                <a:cs typeface="Segoe UI Semibold"/>
              </a:rPr>
              <a:t>August 10th at 8:00 AM Pacific Time</a:t>
            </a:r>
            <a:endParaRPr lang="en-US" sz="2794">
              <a:solidFill>
                <a:srgbClr val="0070C0"/>
              </a:solidFill>
              <a:latin typeface="Segoe UI"/>
              <a:cs typeface="Segoe UI Semibold"/>
            </a:endParaRPr>
          </a:p>
          <a:p>
            <a:pPr marL="0" indent="0" algn="ctr">
              <a:spcBef>
                <a:spcPts val="600"/>
              </a:spcBef>
              <a:buNone/>
            </a:pPr>
            <a:r>
              <a:rPr lang="en-US" sz="2800">
                <a:solidFill>
                  <a:srgbClr val="0070C0"/>
                </a:solidFill>
                <a:latin typeface="Segoe UI"/>
                <a:cs typeface="Segoe UI Semibold"/>
                <a:hlinkClick r:id="rId4"/>
              </a:rPr>
              <a:t>https://aka.ms/officeaddinscommunitycall</a:t>
            </a:r>
            <a:endParaRPr lang="en-US" sz="2800">
              <a:solidFill>
                <a:srgbClr val="0070C0"/>
              </a:solidFill>
              <a:latin typeface="Segoe UI"/>
              <a:cs typeface="Segoe UI Semibold"/>
            </a:endParaRPr>
          </a:p>
          <a:p>
            <a:pPr marL="0" indent="0" algn="ctr">
              <a:spcBef>
                <a:spcPts val="600"/>
              </a:spcBef>
              <a:buNone/>
            </a:pPr>
            <a:r>
              <a:rPr lang="en-US" sz="2000">
                <a:solidFill>
                  <a:schemeClr val="tx1"/>
                </a:solidFill>
                <a:latin typeface="Calibri"/>
                <a:cs typeface="Calibri"/>
              </a:rPr>
              <a:t>Agenda: </a:t>
            </a:r>
            <a:r>
              <a:rPr lang="en-US" sz="2000">
                <a:latin typeface="Calibri"/>
                <a:cs typeface="Calibri"/>
                <a:hlinkClick r:id="rId5"/>
              </a:rPr>
              <a:t>https://aka.ms/officeaddinsagenda</a:t>
            </a:r>
            <a:endParaRPr lang="en-US" sz="2000">
              <a:solidFill>
                <a:schemeClr val="tx1"/>
              </a:solidFill>
              <a:latin typeface="Calibri"/>
              <a:cs typeface="Calibri"/>
            </a:endParaRPr>
          </a:p>
          <a:p>
            <a:pPr marL="0" indent="0" algn="ctr">
              <a:spcBef>
                <a:spcPts val="600"/>
              </a:spcBef>
              <a:buNone/>
            </a:pPr>
            <a:r>
              <a:rPr lang="en-US" sz="2000">
                <a:solidFill>
                  <a:schemeClr val="tx1"/>
                </a:solidFill>
                <a:latin typeface="Calibri"/>
                <a:cs typeface="Calibri"/>
              </a:rPr>
              <a:t>Submit your questions:</a:t>
            </a:r>
            <a:r>
              <a:rPr lang="en-US" sz="2000">
                <a:solidFill>
                  <a:srgbClr val="FF0000"/>
                </a:solidFill>
                <a:latin typeface="Calibri"/>
                <a:cs typeface="Calibri"/>
              </a:rPr>
              <a:t> </a:t>
            </a:r>
            <a:r>
              <a:rPr lang="en-US" sz="200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a:solidFill>
                  <a:srgbClr val="0070C0"/>
                </a:solidFill>
                <a:latin typeface="Calibri"/>
                <a:cs typeface="Calibri"/>
              </a:rPr>
              <a:t> </a:t>
            </a:r>
            <a:endParaRPr lang="en-US" sz="2000">
              <a:solidFill>
                <a:srgbClr val="0070C0"/>
              </a:solidFill>
            </a:endParaRPr>
          </a:p>
          <a:p>
            <a:pPr marL="0" indent="0" algn="ctr">
              <a:buNone/>
            </a:pPr>
            <a:endParaRPr lang="en-US" sz="2353" b="1">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a:cs typeface="Segoe UI Semibold"/>
              </a:rPr>
              <a:t>Thank you</a:t>
            </a:r>
            <a:endParaRPr lang="en-US"/>
          </a:p>
        </p:txBody>
      </p:sp>
    </p:spTree>
    <p:extLst>
      <p:ext uri="{BB962C8B-B14F-4D97-AF65-F5344CB8AC3E}">
        <p14:creationId xmlns:p14="http://schemas.microsoft.com/office/powerpoint/2010/main" val="32831635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Word update</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a:solidFill>
                  <a:schemeClr val="bg1"/>
                </a:solidFill>
              </a:rPr>
              <a:t>Yun Wang: Principal Product Manager</a:t>
            </a:r>
            <a:endParaRPr lang="en-US">
              <a:solidFill>
                <a:schemeClr val="bg1"/>
              </a:solidFill>
            </a:endParaRPr>
          </a:p>
        </p:txBody>
      </p:sp>
      <p:pic>
        <p:nvPicPr>
          <p:cNvPr id="4" name="Picture 3" descr="A person wearing glasses&#10;&#10;Description automatically generated with low confidence">
            <a:extLst>
              <a:ext uri="{FF2B5EF4-FFF2-40B4-BE49-F238E27FC236}">
                <a16:creationId xmlns:a16="http://schemas.microsoft.com/office/drawing/2014/main" id="{F1E3D054-8E03-C261-875C-FFC3436D2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357" y="2792013"/>
            <a:ext cx="1700694" cy="1620346"/>
          </a:xfrm>
          <a:prstGeom prst="rect">
            <a:avLst/>
          </a:prstGeom>
        </p:spPr>
      </p:pic>
    </p:spTree>
    <p:extLst>
      <p:ext uri="{BB962C8B-B14F-4D97-AF65-F5344CB8AC3E}">
        <p14:creationId xmlns:p14="http://schemas.microsoft.com/office/powerpoint/2010/main" val="241169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26AFF5-3620-9945-0132-C8EE7DDB2786}"/>
              </a:ext>
            </a:extLst>
          </p:cNvPr>
          <p:cNvSpPr txBox="1"/>
          <p:nvPr/>
        </p:nvSpPr>
        <p:spPr>
          <a:xfrm>
            <a:off x="581322" y="475360"/>
            <a:ext cx="7225568" cy="523220"/>
          </a:xfrm>
          <a:prstGeom prst="rect">
            <a:avLst/>
          </a:prstGeom>
          <a:noFill/>
        </p:spPr>
        <p:txBody>
          <a:bodyPr wrap="none" lIns="91440" tIns="45720" rIns="91440" bIns="45720" rtlCol="0" anchor="t">
            <a:spAutoFit/>
          </a:bodyPr>
          <a:lstStyle/>
          <a:p>
            <a:r>
              <a:rPr lang="en-US" sz="2800" dirty="0">
                <a:ea typeface="+mn-lt"/>
                <a:cs typeface="+mn-lt"/>
              </a:rPr>
              <a:t>Word JavaScript API online-only requirement set</a:t>
            </a:r>
            <a:endParaRPr lang="en-US" sz="2800" dirty="0">
              <a:cs typeface="Calibri"/>
            </a:endParaRPr>
          </a:p>
        </p:txBody>
      </p:sp>
      <p:sp>
        <p:nvSpPr>
          <p:cNvPr id="3" name="TextBox 2">
            <a:extLst>
              <a:ext uri="{FF2B5EF4-FFF2-40B4-BE49-F238E27FC236}">
                <a16:creationId xmlns:a16="http://schemas.microsoft.com/office/drawing/2014/main" id="{04BD5020-3A0A-A179-D1F7-019C6854D0AA}"/>
              </a:ext>
            </a:extLst>
          </p:cNvPr>
          <p:cNvSpPr txBox="1"/>
          <p:nvPr/>
        </p:nvSpPr>
        <p:spPr>
          <a:xfrm>
            <a:off x="581322" y="1242771"/>
            <a:ext cx="5656333"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Online-only is </a:t>
            </a:r>
            <a:r>
              <a:rPr lang="en-US" sz="2000" dirty="0">
                <a:ea typeface="+mn-lt"/>
                <a:cs typeface="+mn-lt"/>
              </a:rPr>
              <a:t>a special requirement set </a:t>
            </a:r>
          </a:p>
          <a:p>
            <a:pPr marL="285750" indent="-285750">
              <a:buFont typeface="Arial"/>
              <a:buChar char="•"/>
            </a:pPr>
            <a:r>
              <a:rPr lang="en-US" altLang="zh-CN" dirty="0">
                <a:ea typeface="+mn-lt"/>
                <a:cs typeface="+mn-lt"/>
              </a:rPr>
              <a:t>I</a:t>
            </a:r>
            <a:r>
              <a:rPr lang="en-US" dirty="0">
                <a:ea typeface="+mn-lt"/>
                <a:cs typeface="+mn-lt"/>
              </a:rPr>
              <a:t>ncludes features that are only available for Word on the web</a:t>
            </a:r>
          </a:p>
          <a:p>
            <a:pPr marL="285750" indent="-285750">
              <a:buFont typeface="Arial"/>
              <a:buChar char="•"/>
            </a:pPr>
            <a:r>
              <a:rPr lang="en-US" dirty="0">
                <a:ea typeface="+mn-lt"/>
                <a:cs typeface="+mn-lt"/>
              </a:rPr>
              <a:t>Considered to be production APIs for the Word on the web application</a:t>
            </a:r>
          </a:p>
          <a:p>
            <a:pPr marL="285750" indent="-285750">
              <a:buFont typeface="Arial"/>
              <a:buChar char="•"/>
            </a:pPr>
            <a:r>
              <a:rPr lang="en-US" dirty="0">
                <a:cs typeface="Calibri"/>
              </a:rPr>
              <a:t>Delivered faster for APIs</a:t>
            </a:r>
          </a:p>
          <a:p>
            <a:pPr marL="742950" lvl="1" indent="-285750">
              <a:buFont typeface="Arial"/>
              <a:buChar char="•"/>
            </a:pPr>
            <a:r>
              <a:rPr lang="en-US" dirty="0">
                <a:cs typeface="Calibri"/>
              </a:rPr>
              <a:t>Your Add-in can firstly support Word online, too!</a:t>
            </a:r>
          </a:p>
          <a:p>
            <a:pPr marL="285750" indent="-285750">
              <a:buFont typeface="Arial"/>
              <a:buChar char="•"/>
            </a:pPr>
            <a:r>
              <a:rPr lang="en-US" altLang="zh-CN" dirty="0">
                <a:ea typeface="+mn-lt"/>
                <a:cs typeface="+mn-lt"/>
              </a:rPr>
              <a:t>C</a:t>
            </a:r>
            <a:r>
              <a:rPr lang="en-US" dirty="0">
                <a:ea typeface="+mn-lt"/>
                <a:cs typeface="+mn-lt"/>
              </a:rPr>
              <a:t>onsidered to be "preview" APIs for other platforms (Windows, Mac, etc.)</a:t>
            </a:r>
          </a:p>
          <a:p>
            <a:pPr marL="742950" lvl="1" indent="-285750">
              <a:buFont typeface="Arial"/>
              <a:buChar char="•"/>
            </a:pPr>
            <a:r>
              <a:rPr lang="en-US" sz="1600" dirty="0">
                <a:ea typeface="+mn-lt"/>
                <a:cs typeface="+mn-lt"/>
              </a:rPr>
              <a:t>The goal is to keep all the platforms with the same APIs</a:t>
            </a:r>
          </a:p>
          <a:p>
            <a:pPr marL="742950" lvl="1" indent="-285750">
              <a:buFont typeface="Arial"/>
              <a:buChar char="•"/>
            </a:pPr>
            <a:r>
              <a:rPr lang="en-US" sz="1600" dirty="0">
                <a:ea typeface="+mn-lt"/>
                <a:cs typeface="+mn-lt"/>
              </a:rPr>
              <a:t>Exceptions can happen</a:t>
            </a:r>
            <a:endParaRPr lang="en-US" sz="1600" dirty="0">
              <a:cs typeface="Calibri"/>
            </a:endParaRPr>
          </a:p>
          <a:p>
            <a:pPr lvl="1"/>
            <a:endParaRPr lang="en-US" dirty="0">
              <a:cs typeface="Calibri"/>
            </a:endParaRPr>
          </a:p>
          <a:p>
            <a:r>
              <a:rPr lang="en-US" sz="2000" dirty="0">
                <a:cs typeface="Calibri"/>
              </a:rPr>
              <a:t>Online-only: Three feature areas are available</a:t>
            </a:r>
          </a:p>
          <a:p>
            <a:pPr marL="285750" indent="-285750">
              <a:buFont typeface="Arial"/>
              <a:buChar char="•"/>
            </a:pPr>
            <a:r>
              <a:rPr lang="en-US" dirty="0">
                <a:cs typeface="Calibri"/>
              </a:rPr>
              <a:t>Newly added: Footnotes and endnotes support</a:t>
            </a:r>
          </a:p>
          <a:p>
            <a:pPr marL="285750" indent="-285750">
              <a:buFont typeface="Arial"/>
              <a:buChar char="•"/>
            </a:pPr>
            <a:r>
              <a:rPr lang="en-US" dirty="0">
                <a:cs typeface="Calibri"/>
              </a:rPr>
              <a:t>Go to </a:t>
            </a:r>
            <a:r>
              <a:rPr lang="en-US" dirty="0">
                <a:hlinkClick r:id="rId2"/>
              </a:rPr>
              <a:t>Office Add-ins community call – February 9, 2022 (pnp.github.io)</a:t>
            </a:r>
            <a:r>
              <a:rPr lang="en-US" dirty="0">
                <a:cs typeface="Calibri"/>
              </a:rPr>
              <a:t> for additional information about Comments and Track changes</a:t>
            </a:r>
          </a:p>
          <a:p>
            <a:endParaRPr lang="en-US" dirty="0">
              <a:cs typeface="Calibri"/>
            </a:endParaRPr>
          </a:p>
        </p:txBody>
      </p:sp>
      <p:pic>
        <p:nvPicPr>
          <p:cNvPr id="5" name="Picture 5" descr="Graphical user interface, text, application&#10;&#10;Description automatically generated">
            <a:extLst>
              <a:ext uri="{FF2B5EF4-FFF2-40B4-BE49-F238E27FC236}">
                <a16:creationId xmlns:a16="http://schemas.microsoft.com/office/drawing/2014/main" id="{122A6EFC-4F0F-32C8-B177-248F4006A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92" y="2921217"/>
            <a:ext cx="5656333" cy="1099243"/>
          </a:xfrm>
          <a:prstGeom prst="rect">
            <a:avLst/>
          </a:prstGeom>
        </p:spPr>
      </p:pic>
      <p:graphicFrame>
        <p:nvGraphicFramePr>
          <p:cNvPr id="6" name="Table 6">
            <a:extLst>
              <a:ext uri="{FF2B5EF4-FFF2-40B4-BE49-F238E27FC236}">
                <a16:creationId xmlns:a16="http://schemas.microsoft.com/office/drawing/2014/main" id="{0A966679-19D1-1110-C54F-597933E73AA7}"/>
              </a:ext>
            </a:extLst>
          </p:cNvPr>
          <p:cNvGraphicFramePr>
            <a:graphicFrameLocks noGrp="1"/>
          </p:cNvGraphicFramePr>
          <p:nvPr>
            <p:extLst>
              <p:ext uri="{D42A27DB-BD31-4B8C-83A1-F6EECF244321}">
                <p14:modId xmlns:p14="http://schemas.microsoft.com/office/powerpoint/2010/main" val="3972594048"/>
              </p:ext>
            </p:extLst>
          </p:nvPr>
        </p:nvGraphicFramePr>
        <p:xfrm>
          <a:off x="6335492" y="4459769"/>
          <a:ext cx="5741843" cy="1986280"/>
        </p:xfrm>
        <a:graphic>
          <a:graphicData uri="http://schemas.openxmlformats.org/drawingml/2006/table">
            <a:tbl>
              <a:tblPr firstRow="1" bandRow="1">
                <a:tableStyleId>{5C22544A-7EE6-4342-B048-85BDC9FD1C3A}</a:tableStyleId>
              </a:tblPr>
              <a:tblGrid>
                <a:gridCol w="1149448">
                  <a:extLst>
                    <a:ext uri="{9D8B030D-6E8A-4147-A177-3AD203B41FA5}">
                      <a16:colId xmlns:a16="http://schemas.microsoft.com/office/drawing/2014/main" val="1403478623"/>
                    </a:ext>
                  </a:extLst>
                </a:gridCol>
                <a:gridCol w="2416511">
                  <a:extLst>
                    <a:ext uri="{9D8B030D-6E8A-4147-A177-3AD203B41FA5}">
                      <a16:colId xmlns:a16="http://schemas.microsoft.com/office/drawing/2014/main" val="3587237654"/>
                    </a:ext>
                  </a:extLst>
                </a:gridCol>
                <a:gridCol w="2175884">
                  <a:extLst>
                    <a:ext uri="{9D8B030D-6E8A-4147-A177-3AD203B41FA5}">
                      <a16:colId xmlns:a16="http://schemas.microsoft.com/office/drawing/2014/main" val="1085526995"/>
                    </a:ext>
                  </a:extLst>
                </a:gridCol>
              </a:tblGrid>
              <a:tr h="370840">
                <a:tc>
                  <a:txBody>
                    <a:bodyPr/>
                    <a:lstStyle/>
                    <a:p>
                      <a:r>
                        <a:rPr lang="en-US" sz="1100"/>
                        <a:t>Feature area</a:t>
                      </a:r>
                    </a:p>
                  </a:txBody>
                  <a:tcPr/>
                </a:tc>
                <a:tc>
                  <a:txBody>
                    <a:bodyPr/>
                    <a:lstStyle/>
                    <a:p>
                      <a:r>
                        <a:rPr lang="en-US" sz="1100" dirty="0"/>
                        <a:t>Description</a:t>
                      </a:r>
                    </a:p>
                  </a:txBody>
                  <a:tcPr/>
                </a:tc>
                <a:tc>
                  <a:txBody>
                    <a:bodyPr/>
                    <a:lstStyle/>
                    <a:p>
                      <a:r>
                        <a:rPr lang="en-US" sz="1100"/>
                        <a:t>Relevant objects</a:t>
                      </a:r>
                    </a:p>
                  </a:txBody>
                  <a:tcPr/>
                </a:tc>
                <a:extLst>
                  <a:ext uri="{0D108BD9-81ED-4DB2-BD59-A6C34878D82A}">
                    <a16:rowId xmlns:a16="http://schemas.microsoft.com/office/drawing/2014/main" val="1238456914"/>
                  </a:ext>
                </a:extLst>
              </a:tr>
              <a:tr h="370840">
                <a:tc>
                  <a:txBody>
                    <a:bodyPr/>
                    <a:lstStyle/>
                    <a:p>
                      <a:pPr lvl="0">
                        <a:buNone/>
                      </a:pPr>
                      <a:r>
                        <a:rPr lang="en-US" sz="1100" b="0" i="0" u="none" strike="noStrike" noProof="0" dirty="0">
                          <a:latin typeface="Calibri"/>
                        </a:rPr>
                        <a:t>Comments</a:t>
                      </a:r>
                      <a:endParaRPr lang="en-US" sz="1100" dirty="0"/>
                    </a:p>
                  </a:txBody>
                  <a:tcPr/>
                </a:tc>
                <a:tc>
                  <a:txBody>
                    <a:bodyPr/>
                    <a:lstStyle/>
                    <a:p>
                      <a:pPr lvl="0">
                        <a:buNone/>
                      </a:pPr>
                      <a:r>
                        <a:rPr lang="en-US" sz="1100" b="0" i="0" u="none" strike="noStrike" noProof="0">
                          <a:latin typeface="Calibri"/>
                        </a:rPr>
                        <a:t>Manage comments and replies.</a:t>
                      </a:r>
                      <a:endParaRPr lang="en-US" sz="1100"/>
                    </a:p>
                  </a:txBody>
                  <a:tcPr/>
                </a:tc>
                <a:tc>
                  <a:txBody>
                    <a:bodyPr/>
                    <a:lstStyle/>
                    <a:p>
                      <a:pPr lvl="0">
                        <a:buNone/>
                      </a:pPr>
                      <a:r>
                        <a:rPr lang="en-US" sz="1100" b="0" i="0" u="none" strike="noStrike" noProof="0" dirty="0">
                          <a:latin typeface="Calibri"/>
                        </a:rPr>
                        <a:t>Comment, </a:t>
                      </a:r>
                      <a:r>
                        <a:rPr lang="en-US" sz="1100" b="0" i="0" u="none" strike="noStrike" noProof="0" dirty="0" err="1">
                          <a:latin typeface="Calibri"/>
                        </a:rPr>
                        <a:t>CommentCollection</a:t>
                      </a:r>
                      <a:r>
                        <a:rPr lang="en-US" sz="1100" b="0" i="0" u="none" strike="noStrike" noProof="0" dirty="0">
                          <a:latin typeface="+mn-lt"/>
                        </a:rPr>
                        <a:t>, </a:t>
                      </a:r>
                      <a:r>
                        <a:rPr lang="en-US" sz="1100" b="0" i="0" u="none" strike="noStrike" noProof="0" dirty="0" err="1">
                          <a:latin typeface="+mn-lt"/>
                        </a:rPr>
                        <a:t>CommentContentRange</a:t>
                      </a:r>
                      <a:r>
                        <a:rPr lang="en-US" sz="1100" b="0" i="0" u="none" strike="noStrike" noProof="0" dirty="0">
                          <a:latin typeface="+mn-lt"/>
                        </a:rPr>
                        <a:t>, </a:t>
                      </a:r>
                      <a:r>
                        <a:rPr lang="en-US" sz="1100" b="0" i="0" u="none" strike="noStrike" noProof="0" dirty="0" err="1">
                          <a:latin typeface="+mn-lt"/>
                        </a:rPr>
                        <a:t>CommentReply</a:t>
                      </a:r>
                      <a:r>
                        <a:rPr lang="en-US" sz="1100" b="0" i="0" u="none" strike="noStrike" noProof="0" dirty="0">
                          <a:latin typeface="+mn-lt"/>
                        </a:rPr>
                        <a:t>, </a:t>
                      </a:r>
                      <a:r>
                        <a:rPr lang="en-US" sz="1100" b="0" i="0" u="none" strike="noStrike" noProof="0" dirty="0" err="1">
                          <a:latin typeface="+mn-lt"/>
                        </a:rPr>
                        <a:t>CommentReplyCollection</a:t>
                      </a:r>
                      <a:endParaRPr lang="en-US" sz="1100" dirty="0"/>
                    </a:p>
                  </a:txBody>
                  <a:tcPr/>
                </a:tc>
                <a:extLst>
                  <a:ext uri="{0D108BD9-81ED-4DB2-BD59-A6C34878D82A}">
                    <a16:rowId xmlns:a16="http://schemas.microsoft.com/office/drawing/2014/main" val="2557624153"/>
                  </a:ext>
                </a:extLst>
              </a:tr>
              <a:tr h="370840">
                <a:tc>
                  <a:txBody>
                    <a:bodyPr/>
                    <a:lstStyle/>
                    <a:p>
                      <a:pPr lvl="0">
                        <a:buNone/>
                      </a:pPr>
                      <a:r>
                        <a:rPr lang="en-US" sz="1100" b="0" i="0" u="none" strike="noStrike" noProof="0">
                          <a:latin typeface="Calibri"/>
                        </a:rPr>
                        <a:t>Footnotes and endnotes</a:t>
                      </a:r>
                      <a:endParaRPr lang="en-US" sz="1100"/>
                    </a:p>
                  </a:txBody>
                  <a:tcPr/>
                </a:tc>
                <a:tc>
                  <a:txBody>
                    <a:bodyPr/>
                    <a:lstStyle/>
                    <a:p>
                      <a:pPr lvl="0">
                        <a:buNone/>
                      </a:pPr>
                      <a:r>
                        <a:rPr lang="en-US" sz="1100" b="0" i="0" u="none" strike="noStrike" noProof="0" dirty="0">
                          <a:latin typeface="Calibri"/>
                        </a:rPr>
                        <a:t>Manage footnotes and endnotes.</a:t>
                      </a:r>
                      <a:endParaRPr lang="en-US" sz="1100" dirty="0"/>
                    </a:p>
                  </a:txBody>
                  <a:tcPr/>
                </a:tc>
                <a:tc>
                  <a:txBody>
                    <a:bodyPr/>
                    <a:lstStyle/>
                    <a:p>
                      <a:pPr lvl="0">
                        <a:buNone/>
                      </a:pPr>
                      <a:r>
                        <a:rPr lang="en-US" sz="1100" b="0" i="0" u="none" strike="noStrike" noProof="0" err="1">
                          <a:latin typeface="Calibri"/>
                        </a:rPr>
                        <a:t>NoteItem</a:t>
                      </a:r>
                      <a:r>
                        <a:rPr lang="en-US" sz="1100" b="0" i="0" u="none" strike="noStrike" noProof="0">
                          <a:latin typeface="Calibri"/>
                        </a:rPr>
                        <a:t>, </a:t>
                      </a:r>
                      <a:r>
                        <a:rPr lang="en-US" sz="1100" b="0" i="0" u="none" strike="noStrike" noProof="0" err="1">
                          <a:latin typeface="Calibri"/>
                        </a:rPr>
                        <a:t>NoteItemCollection</a:t>
                      </a:r>
                      <a:endParaRPr lang="en-US" sz="1100"/>
                    </a:p>
                  </a:txBody>
                  <a:tcPr/>
                </a:tc>
                <a:extLst>
                  <a:ext uri="{0D108BD9-81ED-4DB2-BD59-A6C34878D82A}">
                    <a16:rowId xmlns:a16="http://schemas.microsoft.com/office/drawing/2014/main" val="320425639"/>
                  </a:ext>
                </a:extLst>
              </a:tr>
              <a:tr h="370840">
                <a:tc>
                  <a:txBody>
                    <a:bodyPr/>
                    <a:lstStyle/>
                    <a:p>
                      <a:pPr lvl="0">
                        <a:buNone/>
                      </a:pPr>
                      <a:r>
                        <a:rPr lang="en-US" sz="1100" b="0" i="0" u="none" strike="noStrike" noProof="0">
                          <a:latin typeface="Calibri"/>
                        </a:rPr>
                        <a:t>Track changes</a:t>
                      </a:r>
                      <a:endParaRPr lang="en-US" sz="1100"/>
                    </a:p>
                  </a:txBody>
                  <a:tcPr/>
                </a:tc>
                <a:tc>
                  <a:txBody>
                    <a:bodyPr/>
                    <a:lstStyle/>
                    <a:p>
                      <a:pPr lvl="0">
                        <a:buNone/>
                      </a:pPr>
                      <a:r>
                        <a:rPr lang="en-US" sz="1100" b="0" i="0" u="none" strike="noStrike" noProof="0">
                          <a:latin typeface="Calibri"/>
                        </a:rPr>
                        <a:t>Manage settings for reviewing changes.</a:t>
                      </a:r>
                      <a:endParaRPr lang="en-US" sz="1100"/>
                    </a:p>
                  </a:txBody>
                  <a:tcPr/>
                </a:tc>
                <a:tc>
                  <a:txBody>
                    <a:bodyPr/>
                    <a:lstStyle/>
                    <a:p>
                      <a:pPr lvl="0">
                        <a:buNone/>
                      </a:pPr>
                      <a:r>
                        <a:rPr lang="en-US" sz="1100" b="0" i="0" u="none" strike="noStrike" noProof="0" dirty="0" err="1">
                          <a:latin typeface="Calibri"/>
                        </a:rPr>
                        <a:t>Document.ChangeTrackingMode</a:t>
                      </a:r>
                      <a:endParaRPr lang="en-US" sz="1100" dirty="0"/>
                    </a:p>
                  </a:txBody>
                  <a:tcPr/>
                </a:tc>
                <a:extLst>
                  <a:ext uri="{0D108BD9-81ED-4DB2-BD59-A6C34878D82A}">
                    <a16:rowId xmlns:a16="http://schemas.microsoft.com/office/drawing/2014/main" val="4127438134"/>
                  </a:ext>
                </a:extLst>
              </a:tr>
            </a:tbl>
          </a:graphicData>
        </a:graphic>
      </p:graphicFrame>
      <p:pic>
        <p:nvPicPr>
          <p:cNvPr id="7" name="Picture 6">
            <a:extLst>
              <a:ext uri="{FF2B5EF4-FFF2-40B4-BE49-F238E27FC236}">
                <a16:creationId xmlns:a16="http://schemas.microsoft.com/office/drawing/2014/main" id="{3E130AA7-CCE4-E4FC-C9DF-67BB21CA0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735" y="1399210"/>
            <a:ext cx="2599667" cy="1233944"/>
          </a:xfrm>
          <a:prstGeom prst="rect">
            <a:avLst/>
          </a:prstGeom>
          <a:ln>
            <a:solidFill>
              <a:schemeClr val="accent1"/>
            </a:solidFill>
          </a:ln>
        </p:spPr>
      </p:pic>
    </p:spTree>
    <p:extLst>
      <p:ext uri="{BB962C8B-B14F-4D97-AF65-F5344CB8AC3E}">
        <p14:creationId xmlns:p14="http://schemas.microsoft.com/office/powerpoint/2010/main" val="4255315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26AFF5-3620-9945-0132-C8EE7DDB2786}"/>
              </a:ext>
            </a:extLst>
          </p:cNvPr>
          <p:cNvSpPr txBox="1"/>
          <p:nvPr/>
        </p:nvSpPr>
        <p:spPr>
          <a:xfrm>
            <a:off x="565174" y="475360"/>
            <a:ext cx="6672211" cy="523220"/>
          </a:xfrm>
          <a:prstGeom prst="rect">
            <a:avLst/>
          </a:prstGeom>
          <a:noFill/>
        </p:spPr>
        <p:txBody>
          <a:bodyPr wrap="none" lIns="91440" tIns="45720" rIns="91440" bIns="45720" rtlCol="0" anchor="t">
            <a:spAutoFit/>
          </a:bodyPr>
          <a:lstStyle/>
          <a:p>
            <a:r>
              <a:rPr lang="en-US" altLang="zh-CN" sz="2800" dirty="0">
                <a:ea typeface="+mn-lt"/>
                <a:cs typeface="+mn-lt"/>
              </a:rPr>
              <a:t>In Online-only: </a:t>
            </a:r>
            <a:r>
              <a:rPr lang="en-US" sz="2800" dirty="0">
                <a:ea typeface="+mn-lt"/>
                <a:cs typeface="+mn-lt"/>
              </a:rPr>
              <a:t>Footnotes and Endnotes APIs</a:t>
            </a:r>
          </a:p>
        </p:txBody>
      </p:sp>
      <p:pic>
        <p:nvPicPr>
          <p:cNvPr id="3" name="Screen Recording 4">
            <a:hlinkClick r:id="" action="ppaction://media"/>
            <a:extLst>
              <a:ext uri="{FF2B5EF4-FFF2-40B4-BE49-F238E27FC236}">
                <a16:creationId xmlns:a16="http://schemas.microsoft.com/office/drawing/2014/main" id="{ACE6EF16-CB76-F2DD-4609-B248EE5A68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07635" y="1480613"/>
            <a:ext cx="8939944" cy="4376847"/>
          </a:xfrm>
          <a:prstGeom prst="rect">
            <a:avLst/>
          </a:prstGeom>
        </p:spPr>
      </p:pic>
      <p:sp>
        <p:nvSpPr>
          <p:cNvPr id="4" name="TextBox 3">
            <a:extLst>
              <a:ext uri="{FF2B5EF4-FFF2-40B4-BE49-F238E27FC236}">
                <a16:creationId xmlns:a16="http://schemas.microsoft.com/office/drawing/2014/main" id="{ED9A6A56-33F9-A843-60BA-53B7A35D8E05}"/>
              </a:ext>
            </a:extLst>
          </p:cNvPr>
          <p:cNvSpPr txBox="1"/>
          <p:nvPr/>
        </p:nvSpPr>
        <p:spPr>
          <a:xfrm>
            <a:off x="270344" y="2057554"/>
            <a:ext cx="2729132" cy="3293209"/>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600" dirty="0"/>
              <a:t>Insert footnotes/endnotes via Range object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Get collections of footnotes/endnotes via Body, </a:t>
            </a:r>
            <a:r>
              <a:rPr lang="en-US" sz="1600" dirty="0" err="1"/>
              <a:t>ContentControl</a:t>
            </a:r>
            <a:r>
              <a:rPr lang="en-US" sz="1600" dirty="0"/>
              <a:t>, Paragraph, Range, Table and </a:t>
            </a:r>
            <a:r>
              <a:rPr lang="en-US" sz="1600" dirty="0" err="1"/>
              <a:t>TableRow</a:t>
            </a:r>
            <a:r>
              <a:rPr lang="en-US" sz="1600" dirty="0"/>
              <a:t> objects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Navigate and operate footnotes/endnotes via </a:t>
            </a:r>
            <a:r>
              <a:rPr lang="en-US" sz="1600" dirty="0" err="1"/>
              <a:t>NoteItemCollection</a:t>
            </a:r>
            <a:r>
              <a:rPr lang="en-US" sz="1600" dirty="0"/>
              <a:t> and </a:t>
            </a:r>
            <a:r>
              <a:rPr lang="en-US" sz="1600" dirty="0" err="1"/>
              <a:t>NoteItem</a:t>
            </a:r>
            <a:r>
              <a:rPr lang="en-US" sz="1600" dirty="0"/>
              <a:t> objects</a:t>
            </a:r>
          </a:p>
        </p:txBody>
      </p:sp>
    </p:spTree>
    <p:extLst>
      <p:ext uri="{BB962C8B-B14F-4D97-AF65-F5344CB8AC3E}">
        <p14:creationId xmlns:p14="http://schemas.microsoft.com/office/powerpoint/2010/main" val="3334632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388F5B-2FD9-D50A-BBAF-172C02817EA0}"/>
              </a:ext>
            </a:extLst>
          </p:cNvPr>
          <p:cNvSpPr txBox="1"/>
          <p:nvPr/>
        </p:nvSpPr>
        <p:spPr>
          <a:xfrm>
            <a:off x="560975" y="458856"/>
            <a:ext cx="4913012" cy="523220"/>
          </a:xfrm>
          <a:prstGeom prst="rect">
            <a:avLst/>
          </a:prstGeom>
          <a:noFill/>
        </p:spPr>
        <p:txBody>
          <a:bodyPr wrap="none" lIns="91440" tIns="45720" rIns="91440" bIns="45720" rtlCol="0" anchor="t">
            <a:spAutoFit/>
          </a:bodyPr>
          <a:lstStyle/>
          <a:p>
            <a:r>
              <a:rPr lang="en-US" altLang="zh-CN" sz="2800" dirty="0">
                <a:ea typeface="+mn-lt"/>
                <a:cs typeface="+mn-lt"/>
              </a:rPr>
              <a:t>In Web-only Preview: Fields </a:t>
            </a:r>
            <a:r>
              <a:rPr lang="en-US" sz="2800" dirty="0">
                <a:ea typeface="+mn-lt"/>
                <a:cs typeface="+mn-lt"/>
              </a:rPr>
              <a:t>APIs</a:t>
            </a:r>
          </a:p>
        </p:txBody>
      </p:sp>
      <p:sp>
        <p:nvSpPr>
          <p:cNvPr id="4" name="TextBox 3">
            <a:extLst>
              <a:ext uri="{FF2B5EF4-FFF2-40B4-BE49-F238E27FC236}">
                <a16:creationId xmlns:a16="http://schemas.microsoft.com/office/drawing/2014/main" id="{9F3EF9B3-43F9-FA4E-37EC-52EDF33426A2}"/>
              </a:ext>
            </a:extLst>
          </p:cNvPr>
          <p:cNvSpPr txBox="1"/>
          <p:nvPr/>
        </p:nvSpPr>
        <p:spPr>
          <a:xfrm>
            <a:off x="137822" y="2647276"/>
            <a:ext cx="2729132" cy="206210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600" dirty="0"/>
              <a:t>Get collections of fields via Body, Paragraph, Range, Table and </a:t>
            </a:r>
            <a:r>
              <a:rPr lang="en-US" sz="1600" dirty="0" err="1"/>
              <a:t>TableRow</a:t>
            </a:r>
            <a:r>
              <a:rPr lang="en-US" sz="1600" dirty="0"/>
              <a:t> objects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Navigate fields via </a:t>
            </a:r>
            <a:r>
              <a:rPr lang="en-US" sz="1600" dirty="0" err="1"/>
              <a:t>FieldCollection</a:t>
            </a:r>
            <a:r>
              <a:rPr lang="en-US" sz="1600" dirty="0"/>
              <a:t> and Field objects</a:t>
            </a:r>
          </a:p>
        </p:txBody>
      </p:sp>
      <p:pic>
        <p:nvPicPr>
          <p:cNvPr id="5" name="Screen Recording 2">
            <a:hlinkClick r:id="" action="ppaction://media"/>
            <a:extLst>
              <a:ext uri="{FF2B5EF4-FFF2-40B4-BE49-F238E27FC236}">
                <a16:creationId xmlns:a16="http://schemas.microsoft.com/office/drawing/2014/main" id="{88E02C2B-9135-1DAB-1090-30103EDB66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4472" y="1470991"/>
            <a:ext cx="9032772" cy="4318794"/>
          </a:xfrm>
          <a:prstGeom prst="rect">
            <a:avLst/>
          </a:prstGeom>
        </p:spPr>
      </p:pic>
    </p:spTree>
    <p:extLst>
      <p:ext uri="{BB962C8B-B14F-4D97-AF65-F5344CB8AC3E}">
        <p14:creationId xmlns:p14="http://schemas.microsoft.com/office/powerpoint/2010/main" val="1148480917"/>
      </p:ext>
    </p:extLst>
  </p:cSld>
  <p:clrMapOvr>
    <a:masterClrMapping/>
  </p:clrMapOvr>
  <p:transition advTm="318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Wall of advesive notes with one standing out">
            <a:extLst>
              <a:ext uri="{FF2B5EF4-FFF2-40B4-BE49-F238E27FC236}">
                <a16:creationId xmlns:a16="http://schemas.microsoft.com/office/drawing/2014/main" id="{668D2091-C951-38CF-8019-1A2496086A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5D8EDB-CCAB-A3F8-669C-891798886D79}"/>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a:latin typeface="+mj-lt"/>
                <a:ea typeface="+mj-ea"/>
                <a:cs typeface="+mj-cs"/>
              </a:rPr>
              <a:t>Coming next</a:t>
            </a:r>
            <a:endParaRPr lang="en-US" sz="4000">
              <a:latin typeface="+mj-lt"/>
              <a:ea typeface="+mj-ea"/>
              <a:cs typeface="+mj-cs"/>
            </a:endParaRPr>
          </a:p>
        </p:txBody>
      </p:sp>
      <p:sp>
        <p:nvSpPr>
          <p:cNvPr id="3" name="TextBox 2">
            <a:extLst>
              <a:ext uri="{FF2B5EF4-FFF2-40B4-BE49-F238E27FC236}">
                <a16:creationId xmlns:a16="http://schemas.microsoft.com/office/drawing/2014/main" id="{35749F16-074A-271D-4D58-E542D7877290}"/>
              </a:ext>
            </a:extLst>
          </p:cNvPr>
          <p:cNvSpPr txBox="1"/>
          <p:nvPr/>
        </p:nvSpPr>
        <p:spPr>
          <a:xfrm>
            <a:off x="7531610" y="1915586"/>
            <a:ext cx="4509647" cy="3742762"/>
          </a:xfrm>
          <a:prstGeom prst="rect">
            <a:avLst/>
          </a:prstGeom>
        </p:spPr>
        <p:txBody>
          <a:bodyPr vert="horz" lIns="91440" tIns="45720" rIns="91440" bIns="45720" rtlCol="0">
            <a:normAutofit/>
          </a:bodyPr>
          <a:lstStyle/>
          <a:p>
            <a:pPr marL="57150">
              <a:lnSpc>
                <a:spcPct val="90000"/>
              </a:lnSpc>
              <a:spcAft>
                <a:spcPts val="600"/>
              </a:spcAft>
            </a:pPr>
            <a:r>
              <a:rPr lang="en-US" sz="2400" dirty="0"/>
              <a:t>Candidates for next GA release (all platforms support)</a:t>
            </a:r>
          </a:p>
          <a:p>
            <a:pPr marL="285750" indent="-228600">
              <a:lnSpc>
                <a:spcPct val="90000"/>
              </a:lnSpc>
              <a:spcAft>
                <a:spcPts val="600"/>
              </a:spcAft>
              <a:buFont typeface="Arial" panose="020B0604020202020204" pitchFamily="34" charset="0"/>
              <a:buChar char="•"/>
            </a:pPr>
            <a:r>
              <a:rPr lang="en-US" sz="2000" dirty="0"/>
              <a:t>Track changes</a:t>
            </a:r>
          </a:p>
          <a:p>
            <a:pPr marL="285750" indent="-228600">
              <a:lnSpc>
                <a:spcPct val="90000"/>
              </a:lnSpc>
              <a:spcAft>
                <a:spcPts val="600"/>
              </a:spcAft>
              <a:buFont typeface="Arial" panose="020B0604020202020204" pitchFamily="34" charset="0"/>
              <a:buChar char="•"/>
            </a:pPr>
            <a:r>
              <a:rPr lang="en-US" sz="2000" dirty="0"/>
              <a:t>Comments</a:t>
            </a:r>
          </a:p>
          <a:p>
            <a:pPr marL="285750" indent="-228600">
              <a:lnSpc>
                <a:spcPct val="90000"/>
              </a:lnSpc>
              <a:spcAft>
                <a:spcPts val="600"/>
              </a:spcAft>
              <a:buFont typeface="Arial" panose="020B0604020202020204" pitchFamily="34" charset="0"/>
              <a:buChar char="•"/>
            </a:pPr>
            <a:r>
              <a:rPr lang="en-US" sz="2000" dirty="0"/>
              <a:t>Fields (only get APIs)</a:t>
            </a:r>
          </a:p>
          <a:p>
            <a:pPr marL="285750" indent="-228600">
              <a:lnSpc>
                <a:spcPct val="90000"/>
              </a:lnSpc>
              <a:spcAft>
                <a:spcPts val="600"/>
              </a:spcAft>
              <a:buFont typeface="Arial" panose="020B0604020202020204" pitchFamily="34" charset="0"/>
              <a:buChar char="•"/>
            </a:pPr>
            <a:r>
              <a:rPr lang="en-US" sz="2000" dirty="0"/>
              <a:t>Bookmarks</a:t>
            </a:r>
          </a:p>
          <a:p>
            <a:pPr marL="285750" indent="-228600">
              <a:lnSpc>
                <a:spcPct val="90000"/>
              </a:lnSpc>
              <a:spcAft>
                <a:spcPts val="600"/>
              </a:spcAft>
              <a:buFont typeface="Arial" panose="020B0604020202020204" pitchFamily="34" charset="0"/>
              <a:buChar char="•"/>
            </a:pPr>
            <a:r>
              <a:rPr lang="en-US" sz="2000" dirty="0" err="1"/>
              <a:t>CustomXmlPart</a:t>
            </a:r>
            <a:endParaRPr lang="en-US" sz="2000" dirty="0"/>
          </a:p>
          <a:p>
            <a:pPr marL="285750" indent="-228600">
              <a:lnSpc>
                <a:spcPct val="90000"/>
              </a:lnSpc>
              <a:spcAft>
                <a:spcPts val="600"/>
              </a:spcAft>
              <a:buFont typeface="Arial" panose="020B0604020202020204" pitchFamily="34" charset="0"/>
              <a:buChar char="•"/>
            </a:pPr>
            <a:r>
              <a:rPr lang="en-US" sz="2000" dirty="0"/>
              <a:t>Setting</a:t>
            </a:r>
          </a:p>
          <a:p>
            <a:pPr marL="285750" indent="-228600">
              <a:lnSpc>
                <a:spcPct val="90000"/>
              </a:lnSpc>
              <a:spcAft>
                <a:spcPts val="600"/>
              </a:spcAft>
              <a:buFont typeface="Arial" panose="020B0604020202020204" pitchFamily="34" charset="0"/>
              <a:buChar char="•"/>
            </a:pPr>
            <a:endParaRPr lang="en-US" sz="2000" dirty="0"/>
          </a:p>
          <a:p>
            <a:pPr marL="57150">
              <a:lnSpc>
                <a:spcPct val="90000"/>
              </a:lnSpc>
              <a:spcAft>
                <a:spcPts val="600"/>
              </a:spcAft>
            </a:pPr>
            <a:r>
              <a:rPr lang="en-US" sz="2400" dirty="0"/>
              <a:t>Tell us what do you expect.</a:t>
            </a:r>
          </a:p>
        </p:txBody>
      </p:sp>
    </p:spTree>
    <p:extLst>
      <p:ext uri="{BB962C8B-B14F-4D97-AF65-F5344CB8AC3E}">
        <p14:creationId xmlns:p14="http://schemas.microsoft.com/office/powerpoint/2010/main" val="16336061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Outlook Add-ins Update!</a:t>
            </a:r>
          </a:p>
        </p:txBody>
      </p:sp>
      <p:sp>
        <p:nvSpPr>
          <p:cNvPr id="14" name="TextBox 13">
            <a:extLst>
              <a:ext uri="{FF2B5EF4-FFF2-40B4-BE49-F238E27FC236}">
                <a16:creationId xmlns:a16="http://schemas.microsoft.com/office/drawing/2014/main" id="{AB5DDCAC-5FB5-4181-821D-D510F92F7EE7}"/>
              </a:ext>
            </a:extLst>
          </p:cNvPr>
          <p:cNvSpPr txBox="1"/>
          <p:nvPr/>
        </p:nvSpPr>
        <p:spPr>
          <a:xfrm>
            <a:off x="473057" y="5657068"/>
            <a:ext cx="10140479" cy="707886"/>
          </a:xfrm>
          <a:prstGeom prst="rect">
            <a:avLst/>
          </a:prstGeom>
          <a:noFill/>
        </p:spPr>
        <p:txBody>
          <a:bodyPr wrap="square" lIns="91440" tIns="45720" rIns="91440" bIns="45720" anchor="t">
            <a:spAutoFit/>
          </a:bodyPr>
          <a:lstStyle/>
          <a:p>
            <a:r>
              <a:rPr lang="en-US" sz="2000">
                <a:solidFill>
                  <a:schemeClr val="bg1"/>
                </a:solidFill>
              </a:rPr>
              <a:t>Juan Balmori: Principal Product Manager</a:t>
            </a:r>
          </a:p>
          <a:p>
            <a:r>
              <a:rPr lang="en-US" sz="2000">
                <a:solidFill>
                  <a:schemeClr val="bg1"/>
                </a:solidFill>
              </a:rPr>
              <a:t>Victoria </a:t>
            </a:r>
            <a:r>
              <a:rPr lang="en-US" sz="2000" err="1">
                <a:solidFill>
                  <a:schemeClr val="bg1"/>
                </a:solidFill>
              </a:rPr>
              <a:t>Iannotti</a:t>
            </a:r>
            <a:r>
              <a:rPr lang="en-US" sz="2000">
                <a:solidFill>
                  <a:schemeClr val="bg1"/>
                </a:solidFill>
              </a:rPr>
              <a:t>: Software Engineer</a:t>
            </a:r>
            <a:endParaRPr lang="en-US">
              <a:solidFill>
                <a:schemeClr val="bg1"/>
              </a:solidFill>
            </a:endParaRPr>
          </a:p>
        </p:txBody>
      </p:sp>
      <p:pic>
        <p:nvPicPr>
          <p:cNvPr id="4" name="Picture 3" descr="A person smiling for the camera&#10;&#10;Description automatically generated with medium confidence">
            <a:extLst>
              <a:ext uri="{FF2B5EF4-FFF2-40B4-BE49-F238E27FC236}">
                <a16:creationId xmlns:a16="http://schemas.microsoft.com/office/drawing/2014/main" id="{AC8470B8-1204-302F-A3F8-642506CC6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98" y="2807208"/>
            <a:ext cx="1655957" cy="1620345"/>
          </a:xfrm>
          <a:prstGeom prst="rect">
            <a:avLst/>
          </a:prstGeom>
        </p:spPr>
      </p:pic>
      <p:pic>
        <p:nvPicPr>
          <p:cNvPr id="5" name="Picture 4" descr="A person smiling for the camera&#10;&#10;Description automatically generated with low confidence">
            <a:extLst>
              <a:ext uri="{FF2B5EF4-FFF2-40B4-BE49-F238E27FC236}">
                <a16:creationId xmlns:a16="http://schemas.microsoft.com/office/drawing/2014/main" id="{CBCD02C1-F61B-7E28-BF93-ECDC67CF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690" y="2763849"/>
            <a:ext cx="1727027" cy="1707061"/>
          </a:xfrm>
          <a:prstGeom prst="rect">
            <a:avLst/>
          </a:prstGeom>
        </p:spPr>
      </p:pic>
    </p:spTree>
    <p:extLst>
      <p:ext uri="{BB962C8B-B14F-4D97-AF65-F5344CB8AC3E}">
        <p14:creationId xmlns:p14="http://schemas.microsoft.com/office/powerpoint/2010/main" val="1785031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Graph Community Call Template 2018">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 - New.potx" id="{0FF67CE8-9F93-487C-85A0-A3BECFD8C682}" vid="{D2A829BB-796B-4C97-9125-4622E4935AA3}"/>
    </a:ext>
  </a:extLst>
</a:theme>
</file>

<file path=ppt/theme/theme10.xml><?xml version="1.0" encoding="utf-8"?>
<a:theme xmlns:a="http://schemas.openxmlformats.org/drawingml/2006/main" name="1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11.xml><?xml version="1.0" encoding="utf-8"?>
<a:theme xmlns:a="http://schemas.openxmlformats.org/drawingml/2006/main" name="2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95042B-B4AC-43C7-806F-8E64821A315B}" vid="{33C8E3CA-78CA-4766-8780-E9000D073502}"/>
    </a:ext>
  </a:extLst>
</a:theme>
</file>

<file path=ppt/theme/theme1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365_PowerPoint_template_Feb2020" id="{D9C53D75-943D-4604-BCA0-00A8CCC677FB}" vid="{50FB6199-4215-4A50-BBD4-1DB1467BD5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untain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WV2" id="{EFFDCEEF-E039-4155-A2B4-6F9F2A916081}" vid="{C4EFD9A0-B0CF-4668-A213-2394198F2AA5}"/>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7.xml><?xml version="1.0" encoding="utf-8"?>
<a:theme xmlns:a="http://schemas.openxmlformats.org/drawingml/2006/main" name="Theme_them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63500" sx="102000" sy="102000" algn="ctr" rotWithShape="0">
            <a:prstClr val="black">
              <a:alpha val="20000"/>
            </a:prstClr>
          </a:outerShdw>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173736">
          <a:defRPr sz="800" i="1" dirty="0">
            <a:solidFill>
              <a:schemeClr val="tx1"/>
            </a:solidFill>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_theme" id="{8BE09A60-4ECE-4743-88C9-259484FD4A92}" vid="{E65209E4-7A2C-4E91-AF06-49575E00DAAC}"/>
    </a:ext>
  </a:extLst>
</a:theme>
</file>

<file path=ppt/theme/theme8.xml><?xml version="1.0" encoding="utf-8"?>
<a:theme xmlns:a="http://schemas.openxmlformats.org/drawingml/2006/main" name="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9.xml><?xml version="1.0" encoding="utf-8"?>
<a:theme xmlns:a="http://schemas.openxmlformats.org/drawingml/2006/main" name="Exclaimer Cover Pages - Light">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lnSpc>
            <a:spcPct val="100000"/>
          </a:lnSpc>
          <a:defRPr sz="1800" dirty="0" smtClean="0">
            <a:solidFill>
              <a:schemeClr val="tx1"/>
            </a:solidFill>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Exclaimer_Template_2019.pptx" id="{55C1A948-ACA0-49AD-8042-63D753428229}" vid="{BF9C0F22-6DD4-4B4E-BBA2-932BB808D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rmat xmlns="5d2b20c5-5258-4792-ab2d-2f43007644fe">Video</Format>
    <_ip_UnifiedCompliancePolicyUIAction xmlns="http://schemas.microsoft.com/sharepoint/v3" xsi:nil="true"/>
    <MediaServiceKeyPoints xmlns="5d2b20c5-5258-4792-ab2d-2f43007644fe" xsi:nil="true"/>
    <Date_x0020_Submitted xmlns="5d2b20c5-5258-4792-ab2d-2f43007644fe" xsi:nil="true"/>
    <_ip_UnifiedCompliancePolicyProperties xmlns="http://schemas.microsoft.com/sharepoint/v3" xsi:nil="true"/>
    <Author0 xmlns="5d2b20c5-5258-4792-ab2d-2f43007644fe" xsi:nil="true"/>
  </documentManagement>
</p:properties>
</file>

<file path=customXml/itemProps1.xml><?xml version="1.0" encoding="utf-8"?>
<ds:datastoreItem xmlns:ds="http://schemas.openxmlformats.org/officeDocument/2006/customXml" ds:itemID="{9677CBDC-989E-4093-9B73-8ED7C89A1FED}">
  <ds:schemaRefs>
    <ds:schemaRef ds:uri="5d2b20c5-5258-4792-ab2d-2f43007644fe"/>
    <ds:schemaRef ds:uri="b857997f-8fcb-4142-a29a-cfacc78bfb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AD81CFB-6BF0-406D-A47B-A84DBCD16DEA}">
  <ds:schemaRefs>
    <ds:schemaRef ds:uri="http://schemas.microsoft.com/sharepoint/v3/contenttype/forms"/>
  </ds:schemaRefs>
</ds:datastoreItem>
</file>

<file path=customXml/itemProps3.xml><?xml version="1.0" encoding="utf-8"?>
<ds:datastoreItem xmlns:ds="http://schemas.openxmlformats.org/officeDocument/2006/customXml" ds:itemID="{531E6627-E6DB-4433-AAD2-B76213927811}">
  <ds:schemaRefs>
    <ds:schemaRef ds:uri="5d2b20c5-5258-4792-ab2d-2f43007644fe"/>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schemas.microsoft.com/office/2006/metadata/properties"/>
    <ds:schemaRef ds:uri="http://schemas.microsoft.com/sharepoint/v3"/>
    <ds:schemaRef ds:uri="b857997f-8fcb-4142-a29a-cfacc78bfb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2411</Words>
  <Application>Microsoft Office PowerPoint</Application>
  <PresentationFormat>Widescreen</PresentationFormat>
  <Paragraphs>337</Paragraphs>
  <Slides>37</Slides>
  <Notes>10</Notes>
  <HiddenSlides>0</HiddenSlides>
  <MMClips>2</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37</vt:i4>
      </vt:variant>
    </vt:vector>
  </HeadingPairs>
  <TitlesOfParts>
    <vt:vector size="61" baseType="lpstr">
      <vt:lpstr>Arial</vt:lpstr>
      <vt:lpstr>Calibri</vt:lpstr>
      <vt:lpstr>Calibri Light</vt:lpstr>
      <vt:lpstr>Consolas</vt:lpstr>
      <vt:lpstr>Roboto Black</vt:lpstr>
      <vt:lpstr>Roboto Light</vt:lpstr>
      <vt:lpstr>Segoe UI</vt:lpstr>
      <vt:lpstr>Segoe UI Light</vt:lpstr>
      <vt:lpstr>Segoe UI Semibold</vt:lpstr>
      <vt:lpstr>Segoe UI Semilight</vt:lpstr>
      <vt:lpstr>Wingdings</vt:lpstr>
      <vt:lpstr>Wingdings,Sans-Serif</vt:lpstr>
      <vt:lpstr>Graph Community Call Template 2018</vt:lpstr>
      <vt:lpstr>Office 365 PPT Template - 2017</vt:lpstr>
      <vt:lpstr>Office Theme</vt:lpstr>
      <vt:lpstr>2_Mountains</vt:lpstr>
      <vt:lpstr>1_LIGHT GRAY TEMPLATE</vt:lpstr>
      <vt:lpstr>9-51151_Build_White_Template</vt:lpstr>
      <vt:lpstr>Theme_theme</vt:lpstr>
      <vt:lpstr>Exclaimer Big Header Blue</vt:lpstr>
      <vt:lpstr>Exclaimer Cover Pages - Light</vt:lpstr>
      <vt:lpstr>1_Exclaimer Big Header Blue</vt:lpstr>
      <vt:lpstr>2_Exclaimer Big Header Blue</vt:lpstr>
      <vt:lpstr>LIGHT GRAY TEMPLATE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Outlook Add-ins news</vt:lpstr>
      <vt:lpstr>Some Context: Back in February we shared:  </vt:lpstr>
      <vt:lpstr>Summary of APIs Impacted</vt:lpstr>
      <vt:lpstr>Where we are?</vt:lpstr>
      <vt:lpstr>Issues </vt:lpstr>
      <vt:lpstr>Shared Folders in On Exchange OnPrem: in beta! (win32 16.0.15505.20000)</vt:lpstr>
      <vt:lpstr>Item Multiselect: This is coming soon…. </vt:lpstr>
      <vt:lpstr>Demo Item Multi-Select</vt:lpstr>
      <vt:lpstr>PowerPoint Presentation</vt:lpstr>
      <vt:lpstr>Demo: Hello World in SSO</vt:lpstr>
      <vt:lpstr>PowerPoint Presentation</vt:lpstr>
      <vt:lpstr>PowerPoint Presentation</vt:lpstr>
      <vt:lpstr>e</vt:lpstr>
      <vt:lpstr>Demo: Key parts of 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davech@microsoft.com</dc:creator>
  <cp:lastModifiedBy>Preethika Kiruveedula</cp:lastModifiedBy>
  <cp:revision>4</cp:revision>
  <dcterms:created xsi:type="dcterms:W3CDTF">2020-12-09T10:52:40Z</dcterms:created>
  <dcterms:modified xsi:type="dcterms:W3CDTF">2022-07-26T22:57:12Z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ies>
</file>